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7"/>
  </p:notesMasterIdLst>
  <p:sldIdLst>
    <p:sldId id="256" r:id="rId2"/>
    <p:sldId id="285" r:id="rId3"/>
    <p:sldId id="312" r:id="rId4"/>
    <p:sldId id="311" r:id="rId5"/>
    <p:sldId id="288" r:id="rId6"/>
    <p:sldId id="289" r:id="rId7"/>
    <p:sldId id="290" r:id="rId8"/>
    <p:sldId id="291" r:id="rId9"/>
    <p:sldId id="306" r:id="rId10"/>
    <p:sldId id="298" r:id="rId11"/>
    <p:sldId id="313" r:id="rId12"/>
    <p:sldId id="314" r:id="rId13"/>
    <p:sldId id="315" r:id="rId14"/>
    <p:sldId id="295" r:id="rId15"/>
    <p:sldId id="317" r:id="rId16"/>
    <p:sldId id="318" r:id="rId17"/>
    <p:sldId id="319" r:id="rId18"/>
    <p:sldId id="320" r:id="rId19"/>
    <p:sldId id="321" r:id="rId20"/>
    <p:sldId id="322" r:id="rId21"/>
    <p:sldId id="293" r:id="rId22"/>
    <p:sldId id="302" r:id="rId23"/>
    <p:sldId id="301" r:id="rId24"/>
    <p:sldId id="323" r:id="rId25"/>
    <p:sldId id="310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10" userDrawn="1">
          <p15:clr>
            <a:srgbClr val="A4A3A4"/>
          </p15:clr>
        </p15:guide>
        <p15:guide id="4" pos="69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24569D"/>
    <a:srgbClr val="3434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7" autoAdjust="0"/>
    <p:restoredTop sz="91459" autoAdjust="0"/>
  </p:normalViewPr>
  <p:slideViewPr>
    <p:cSldViewPr snapToGrid="0">
      <p:cViewPr varScale="1">
        <p:scale>
          <a:sx n="89" d="100"/>
          <a:sy n="89" d="100"/>
        </p:scale>
        <p:origin x="-556" y="-64"/>
      </p:cViewPr>
      <p:guideLst>
        <p:guide orient="horz" pos="2160"/>
        <p:guide pos="3840"/>
        <p:guide pos="710"/>
        <p:guide pos="69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DE8BB-2113-40E4-A508-5522D8A94642}" type="datetimeFigureOut">
              <a:rPr lang="zh-CN" altLang="en-US" smtClean="0"/>
              <a:t>2018-06-12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47975-04F3-4B68-9A22-B7FCD9BDA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74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Smartphones are integrated with a variety of embedded sensors.</a:t>
            </a: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has been applied in various domains, such as 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maps, noise maps, traffic information.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47975-04F3-4B68-9A22-B7FCD9BDA76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295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Amazon Mechanical Turk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47975-04F3-4B68-9A22-B7FCD9BDA76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114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Jaccard</a:t>
            </a:r>
            <a:r>
              <a:rPr lang="en-US" altLang="zh-CN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Similarity Coefficient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47975-04F3-4B68-9A22-B7FCD9BDA76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600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inequation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47975-04F3-4B68-9A22-B7FCD9BDA76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600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Jaccard</a:t>
            </a:r>
            <a:r>
              <a:rPr lang="en-US" altLang="zh-CN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Similarity Coefficient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47975-04F3-4B68-9A22-B7FCD9BDA76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600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Jaccard</a:t>
            </a:r>
            <a:r>
              <a:rPr lang="en-US" altLang="zh-CN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Similarity Coefficient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47975-04F3-4B68-9A22-B7FCD9BDA76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600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34A-C50F-46BF-B642-326E8AB3DA92}" type="datetimeFigureOut">
              <a:rPr lang="zh-CN" altLang="en-US" smtClean="0"/>
              <a:t>2018-06-12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5F1-C8A2-4A57-8FB7-EAFE3FD7B3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957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9857015" y="571495"/>
            <a:ext cx="2334985" cy="179614"/>
          </a:xfrm>
          <a:prstGeom prst="rect">
            <a:avLst/>
          </a:prstGeom>
          <a:solidFill>
            <a:srgbClr val="245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0" y="751109"/>
            <a:ext cx="12192000" cy="0"/>
          </a:xfrm>
          <a:prstGeom prst="line">
            <a:avLst/>
          </a:prstGeom>
          <a:ln>
            <a:solidFill>
              <a:srgbClr val="245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54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34A-C50F-46BF-B642-326E8AB3DA92}" type="datetimeFigureOut">
              <a:rPr lang="zh-CN" altLang="en-US" smtClean="0"/>
              <a:t>2018-06-12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5F1-C8A2-4A57-8FB7-EAFE3FD7B3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670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34A-C50F-46BF-B642-326E8AB3DA92}" type="datetimeFigureOut">
              <a:rPr lang="zh-CN" altLang="en-US" smtClean="0"/>
              <a:t>2018-06-12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5F1-C8A2-4A57-8FB7-EAFE3FD7B3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529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34A-C50F-46BF-B642-326E8AB3DA92}" type="datetimeFigureOut">
              <a:rPr lang="zh-CN" altLang="en-US" smtClean="0"/>
              <a:t>2018-06-12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5F1-C8A2-4A57-8FB7-EAFE3FD7B3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39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34A-C50F-46BF-B642-326E8AB3DA92}" type="datetimeFigureOut">
              <a:rPr lang="zh-CN" altLang="en-US" smtClean="0"/>
              <a:t>2018-06-12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5F1-C8A2-4A57-8FB7-EAFE3FD7B3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1202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34A-C50F-46BF-B642-326E8AB3DA92}" type="datetimeFigureOut">
              <a:rPr lang="zh-CN" altLang="en-US" smtClean="0"/>
              <a:t>2018-06-12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5F1-C8A2-4A57-8FB7-EAFE3FD7B3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92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34A-C50F-46BF-B642-326E8AB3DA92}" type="datetimeFigureOut">
              <a:rPr lang="zh-CN" altLang="en-US" smtClean="0"/>
              <a:t>2018-06-12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5F1-C8A2-4A57-8FB7-EAFE3FD7B3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349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34A-C50F-46BF-B642-326E8AB3DA92}" type="datetimeFigureOut">
              <a:rPr lang="zh-CN" altLang="en-US" smtClean="0"/>
              <a:t>2018-06-12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5F1-C8A2-4A57-8FB7-EAFE3FD7B3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89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2456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9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0662785" y="6134374"/>
            <a:ext cx="862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Segoe UI Light" panose="020B0502040204020203" pitchFamily="34" charset="0"/>
                <a:ea typeface="方正兰亭超细黑简体" panose="02000000000000000000" pitchFamily="2" charset="-122"/>
                <a:cs typeface="Segoe UI Light" panose="020B0502040204020203" pitchFamily="34" charset="0"/>
              </a:rPr>
              <a:t>PAGE</a:t>
            </a:r>
            <a:endParaRPr lang="zh-CN" altLang="en-US" sz="2400" dirty="0">
              <a:latin typeface="Segoe UI Light" panose="020B0502040204020203" pitchFamily="34" charset="0"/>
              <a:ea typeface="方正兰亭超细黑简体" panose="02000000000000000000" pitchFamily="2" charset="-122"/>
              <a:cs typeface="Segoe UI Light" panose="020B0502040204020203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1488722" y="6214056"/>
            <a:ext cx="302301" cy="302301"/>
          </a:xfrm>
          <a:prstGeom prst="ellipse">
            <a:avLst/>
          </a:prstGeom>
          <a:solidFill>
            <a:srgbClr val="F2F2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457064" y="6266935"/>
            <a:ext cx="365616" cy="19654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>
                <a:latin typeface="+mj-ea"/>
                <a:ea typeface="+mj-ea"/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8112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5634A-C50F-46BF-B642-326E8AB3DA92}" type="datetimeFigureOut">
              <a:rPr lang="zh-CN" altLang="en-US" smtClean="0"/>
              <a:t>2018-06-12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D35F1-C8A2-4A57-8FB7-EAFE3FD7B3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227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4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C7FB3B4C-1007-4FA3-A6E4-5A6633D1B78E}"/>
              </a:ext>
            </a:extLst>
          </p:cNvPr>
          <p:cNvSpPr/>
          <p:nvPr/>
        </p:nvSpPr>
        <p:spPr>
          <a:xfrm>
            <a:off x="188900" y="1599546"/>
            <a:ext cx="11839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Online Incentive Mechanism </a:t>
            </a:r>
            <a:r>
              <a:rPr lang="en-US" altLang="zh-CN" sz="4000" dirty="0">
                <a:latin typeface="Times New Roman" panose="02020603050405020304" pitchFamily="18" charset="0"/>
                <a:ea typeface="宋体" panose="02010600030101010101" pitchFamily="2" charset="-122"/>
              </a:rPr>
              <a:t>for Mobile Crowdsourcing based on </a:t>
            </a:r>
            <a:r>
              <a:rPr lang="en-US" altLang="zh-CN" sz="4000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Two-tiered Social Crowdsourcing Architecture</a:t>
            </a:r>
            <a:endParaRPr lang="zh-CN" altLang="zh-CN" sz="40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026" name="Picture 2" descr="C:\Users\lenovo\Desktop\ti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18" y="3020262"/>
            <a:ext cx="2967380" cy="262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28015" y="174567"/>
            <a:ext cx="11608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/>
              <a:t>2018 15</a:t>
            </a:r>
            <a:r>
              <a:rPr lang="en-US" altLang="zh-CN" b="1" baseline="30000" dirty="0" smtClean="0"/>
              <a:t>th</a:t>
            </a:r>
            <a:r>
              <a:rPr lang="en-US" altLang="zh-CN" b="1" dirty="0" smtClean="0"/>
              <a:t> IEEE </a:t>
            </a:r>
            <a:r>
              <a:rPr lang="en-US" altLang="zh-CN" b="1" dirty="0"/>
              <a:t>International Conference on Sensing, Communication and Networking</a:t>
            </a:r>
            <a:endParaRPr lang="zh-CN" altLang="en-US" dirty="0"/>
          </a:p>
        </p:txBody>
      </p:sp>
      <p:sp>
        <p:nvSpPr>
          <p:cNvPr id="7" name="文本框 4"/>
          <p:cNvSpPr txBox="1"/>
          <p:nvPr/>
        </p:nvSpPr>
        <p:spPr>
          <a:xfrm>
            <a:off x="3566006" y="4700190"/>
            <a:ext cx="8517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Chengcheng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Guan, </a:t>
            </a:r>
            <a:r>
              <a:rPr lang="en-US" altLang="zh-CN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Haobo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Wu, </a:t>
            </a:r>
            <a:r>
              <a:rPr lang="en-US" altLang="zh-CN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Dejun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Yang, </a:t>
            </a:r>
            <a:r>
              <a:rPr lang="en-US" altLang="zh-CN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Lijie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Tao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endParaRPr lang="zh-CN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4"/>
          <p:cNvSpPr txBox="1"/>
          <p:nvPr/>
        </p:nvSpPr>
        <p:spPr>
          <a:xfrm>
            <a:off x="92805" y="5986068"/>
            <a:ext cx="11991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School of Computer, Jiangsu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 Key Laboratory of 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Big Data Security &amp; Intelligent Processing, Nanjing University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of Posts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&amp; Telecommunications</a:t>
            </a: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5493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7">
            <a:extLst>
              <a:ext uri="{FF2B5EF4-FFF2-40B4-BE49-F238E27FC236}">
                <a16:creationId xmlns:a16="http://schemas.microsoft.com/office/drawing/2014/main" xmlns="" id="{69D39D32-7C29-4EF4-B76C-23AFB7BE2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97" y="384861"/>
            <a:ext cx="10664406" cy="642778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/>
            <a:r>
              <a:rPr lang="en-US" altLang="zh-CN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nfluence</a:t>
            </a:r>
            <a:endParaRPr lang="en-US" altLang="zh-CN" sz="4000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panose="02020603050405020304" charset="0"/>
              <a:cs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16760" y="1328759"/>
            <a:ext cx="6750385" cy="1635846"/>
            <a:chOff x="816760" y="1328759"/>
            <a:chExt cx="6750385" cy="1635846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:a14="http://schemas.microsoft.com/office/drawing/2010/main" xmlns:mc="http://schemas.openxmlformats.org/markup-compatibility/2006" xmlns="" id="{42A73AA6-4071-4D80-B9CF-9FD959F122AD}"/>
                </a:ext>
              </a:extLst>
            </p:cNvPr>
            <p:cNvSpPr/>
            <p:nvPr/>
          </p:nvSpPr>
          <p:spPr>
            <a:xfrm>
              <a:off x="816760" y="1328759"/>
              <a:ext cx="5355440" cy="50167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95000"/>
                </a:lnSpc>
                <a:spcAft>
                  <a:spcPts val="600"/>
                </a:spcAft>
              </a:pPr>
              <a:r>
                <a:rPr lang="en-US" altLang="zh-C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Measure the matching of interests</a:t>
              </a:r>
              <a:endPara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矩形 5"/>
                <p:cNvSpPr/>
                <p:nvPr/>
              </p:nvSpPr>
              <p:spPr>
                <a:xfrm>
                  <a:off x="4656796" y="1990812"/>
                  <a:ext cx="2910349" cy="9737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i="1">
                            <a:latin typeface="Cambria Math"/>
                          </a:rPr>
                          <m:t>𝐽𝑎𝑐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/>
                                  </a:rPr>
                                  <m:t>𝛤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/>
                                  </a:rPr>
                                  <m:t>𝑗</m:t>
                                </m:r>
                              </m:sup>
                            </m:sSup>
                            <m:r>
                              <a:rPr lang="en-US" altLang="zh-CN" sz="240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sz="2400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altLang="zh-CN" sz="240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zh-CN" altLang="zh-CN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/>
                              </a:rPr>
                              <m:t>|</m:t>
                            </m:r>
                            <m:sSup>
                              <m:sSupPr>
                                <m:ctrlPr>
                                  <a:rPr lang="zh-CN" altLang="zh-CN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/>
                                  </a:rPr>
                                  <m:t>𝑗</m:t>
                                </m:r>
                              </m:sup>
                            </m:sSup>
                            <m:r>
                              <a:rPr lang="en-US" altLang="zh-CN" sz="2400" i="1">
                                <a:latin typeface="Cambria Math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zh-CN" altLang="zh-CN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/>
                              </a:rPr>
                              <m:t>|</m:t>
                            </m:r>
                          </m:num>
                          <m:den>
                            <m:sSup>
                              <m:sSupPr>
                                <m:ctrlPr>
                                  <a:rPr lang="zh-CN" altLang="zh-CN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/>
                                  </a:rPr>
                                  <m:t>|</m:t>
                                </m:r>
                                <m:r>
                                  <a:rPr lang="en-US" altLang="zh-CN" sz="2400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/>
                                  </a:rPr>
                                  <m:t>𝑗</m:t>
                                </m:r>
                              </m:sup>
                            </m:sSup>
                            <m:r>
                              <a:rPr lang="en-US" altLang="zh-CN" sz="2400" i="1">
                                <a:latin typeface="Cambria Math"/>
                              </a:rPr>
                              <m:t>∪</m:t>
                            </m:r>
                            <m:sSub>
                              <m:sSubPr>
                                <m:ctrlPr>
                                  <a:rPr lang="zh-CN" altLang="zh-CN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/>
                              </a:rPr>
                              <m:t>|</m:t>
                            </m:r>
                          </m:den>
                        </m:f>
                      </m:oMath>
                    </m:oMathPara>
                  </a14:m>
                  <a:endParaRPr lang="zh-CN" altLang="zh-CN" sz="2400" dirty="0"/>
                </a:p>
              </p:txBody>
            </p:sp>
          </mc:Choice>
          <mc:Fallback xmlns="">
            <p:sp>
              <p:nvSpPr>
                <p:cNvPr id="6" name="矩形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6796" y="1990812"/>
                  <a:ext cx="2910349" cy="97379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组合 3"/>
          <p:cNvGrpSpPr/>
          <p:nvPr/>
        </p:nvGrpSpPr>
        <p:grpSpPr>
          <a:xfrm>
            <a:off x="790573" y="3145638"/>
            <a:ext cx="8501952" cy="1388965"/>
            <a:chOff x="790573" y="3145638"/>
            <a:chExt cx="8501952" cy="1388965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:a14="http://schemas.microsoft.com/office/drawing/2010/main" xmlns:mc="http://schemas.openxmlformats.org/markup-compatibility/2006" xmlns="" id="{42A73AA6-4071-4D80-B9CF-9FD959F122AD}"/>
                </a:ext>
              </a:extLst>
            </p:cNvPr>
            <p:cNvSpPr/>
            <p:nvPr/>
          </p:nvSpPr>
          <p:spPr>
            <a:xfrm>
              <a:off x="790573" y="3145638"/>
              <a:ext cx="3488533" cy="50167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>
                <a:lnSpc>
                  <a:spcPct val="95000"/>
                </a:lnSpc>
                <a:spcAft>
                  <a:spcPts val="600"/>
                </a:spcAft>
              </a:pP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zh-C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nfluence 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function</a:t>
              </a:r>
              <a:endPara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3597312" y="3993044"/>
                  <a:ext cx="5695213" cy="54155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i="1">
                            <a:latin typeface="Cambria Math"/>
                          </a:rPr>
                          <m:t>𝐼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𝑍</m:t>
                            </m:r>
                            <m:r>
                              <a:rPr lang="en-US" altLang="zh-CN" sz="240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zh-CN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/>
                                  </a:rPr>
                                  <m:t>𝑚𝑎𝑥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400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/>
                                  </a:rPr>
                                  <m:t>𝑚𝑎𝑥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CN" sz="240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ad>
                          <m:radPr>
                            <m:degHide m:val="on"/>
                            <m:ctrlPr>
                              <a:rPr lang="zh-CN" altLang="zh-CN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zh-CN" altLang="zh-CN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zh-CN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400" i="1">
                                        <a:latin typeface="Cambria Math"/>
                                      </a:rPr>
                                      <m:t>1−</m:t>
                                    </m:r>
                                    <m:r>
                                      <a:rPr lang="en-US" altLang="zh-CN" sz="2400" i="1"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altLang="zh-CN" sz="2400">
                            <a:latin typeface="Cambria Math"/>
                          </a:rPr>
                          <m:t>+1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7312" y="3993044"/>
                  <a:ext cx="5695213" cy="54155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组合 10"/>
          <p:cNvGrpSpPr/>
          <p:nvPr/>
        </p:nvGrpSpPr>
        <p:grpSpPr>
          <a:xfrm>
            <a:off x="763797" y="4938420"/>
            <a:ext cx="7199648" cy="1550773"/>
            <a:chOff x="763797" y="4938420"/>
            <a:chExt cx="7199648" cy="1550773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:a14="http://schemas.microsoft.com/office/drawing/2010/main" xmlns:mc="http://schemas.openxmlformats.org/markup-compatibility/2006" xmlns="" id="{42A73AA6-4071-4D80-B9CF-9FD959F122AD}"/>
                </a:ext>
              </a:extLst>
            </p:cNvPr>
            <p:cNvSpPr/>
            <p:nvPr/>
          </p:nvSpPr>
          <p:spPr>
            <a:xfrm>
              <a:off x="763797" y="4938420"/>
              <a:ext cx="3436728" cy="50167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95000"/>
                </a:lnSpc>
                <a:spcAft>
                  <a:spcPts val="600"/>
                </a:spcAft>
              </a:pP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Unit </a:t>
              </a:r>
              <a:r>
                <a:rPr lang="en-US" altLang="zh-C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influence</a:t>
              </a:r>
              <a:endPara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 9"/>
                <p:cNvSpPr/>
                <p:nvPr/>
              </p:nvSpPr>
              <p:spPr>
                <a:xfrm>
                  <a:off x="4738010" y="5565863"/>
                  <a:ext cx="3225435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altLang="zh-CN" sz="28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nary>
                                  <m:naryPr>
                                    <m:chr m:val="∑"/>
                                    <m:limLoc m:val="undOvr"/>
                                    <m:supHide m:val="on"/>
                                    <m:ctrlPr>
                                      <a:rPr lang="zh-CN" altLang="en-US" sz="2800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zh-CN" sz="28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altLang="zh-CN" sz="2800" i="1">
                                        <a:latin typeface="Cambria Math"/>
                                      </a:rPr>
                                      <m:t>∈</m:t>
                                    </m:r>
                                    <m:sSup>
                                      <m:sSupPr>
                                        <m:ctrlPr>
                                          <a:rPr lang="zh-CN" altLang="en-US" sz="28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800" i="1">
                                            <a:latin typeface="Cambria Math"/>
                                          </a:rPr>
                                          <m:t>𝑆𝑁</m:t>
                                        </m:r>
                                      </m:e>
                                      <m:sup>
                                        <m:r>
                                          <a:rPr lang="en-US" altLang="zh-CN" sz="2800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p>
                                    </m:sSup>
                                  </m:sub>
                                  <m:sup/>
                                  <m:e>
                                    <m:r>
                                      <a:rPr lang="en-US" altLang="zh-CN" sz="2800" i="1">
                                        <a:latin typeface="Cambria Math"/>
                                      </a:rPr>
                                      <m:t>𝐼</m:t>
                                    </m:r>
                                    <m:d>
                                      <m:dPr>
                                        <m:ctrlPr>
                                          <a:rPr lang="zh-CN" altLang="zh-CN" sz="28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800" i="1">
                                            <a:latin typeface="Cambria Math"/>
                                          </a:rPr>
                                          <m:t>𝐽𝑎𝑐</m:t>
                                        </m:r>
                                        <m:d>
                                          <m:dPr>
                                            <m:ctrlPr>
                                              <a:rPr lang="zh-CN" altLang="zh-CN" sz="28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zh-CN" altLang="zh-CN" sz="2800" i="1">
                                                    <a:latin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altLang="zh-CN" sz="2800" i="1">
                                                    <a:latin typeface="Cambria Math"/>
                                                  </a:rPr>
                                                  <m:t>𝛤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altLang="zh-CN" sz="2800" i="1">
                                                    <a:latin typeface="Cambria Math"/>
                                                  </a:rPr>
                                                  <m:t>𝑗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altLang="zh-CN" sz="2800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zh-CN" sz="2800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  <m:r>
                                          <a:rPr lang="en-US" altLang="zh-CN" sz="2800">
                                            <a:latin typeface="Cambria Math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zh-CN" sz="28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800" i="1">
                                                <a:latin typeface="Cambria Math"/>
                                              </a:rPr>
                                              <m:t>𝐼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800" i="1">
                                                <a:latin typeface="Cambria Math"/>
                                              </a:rPr>
                                              <m:t>𝑚𝑎𝑥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</m:num>
                              <m:den>
                                <m:r>
                                  <a:rPr lang="en-US" altLang="zh-CN" sz="2800" i="1">
                                    <a:latin typeface="Cambria Math"/>
                                  </a:rPr>
                                  <m:t>|</m:t>
                                </m:r>
                                <m:sSup>
                                  <m:sSupPr>
                                    <m:ctrlPr>
                                      <a:rPr lang="zh-CN" altLang="en-US" sz="2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800" i="1">
                                        <a:latin typeface="Cambria Math"/>
                                      </a:rPr>
                                      <m:t>ℋ</m:t>
                                    </m:r>
                                  </m:e>
                                  <m:sup>
                                    <m:r>
                                      <a:rPr lang="en-US" altLang="zh-CN" sz="2800" i="1">
                                        <a:latin typeface="Cambria Math"/>
                                      </a:rPr>
                                      <m:t>𝑗</m:t>
                                    </m:r>
                                  </m:sup>
                                </m:sSup>
                                <m:r>
                                  <a:rPr lang="en-US" altLang="zh-CN" sz="2800" i="1">
                                    <a:latin typeface="Cambria Math"/>
                                  </a:rPr>
                                  <m:t>|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altLang="zh-CN" sz="2800" dirty="0" smtClean="0"/>
                </a:p>
              </p:txBody>
            </p:sp>
          </mc:Choice>
          <mc:Fallback xmlns="">
            <p:sp>
              <p:nvSpPr>
                <p:cNvPr id="10" name="矩形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8010" y="5565863"/>
                  <a:ext cx="3225435" cy="92333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8665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7">
            <a:extLst>
              <a:ext uri="{FF2B5EF4-FFF2-40B4-BE49-F238E27FC236}">
                <a16:creationId xmlns:a16="http://schemas.microsoft.com/office/drawing/2014/main" xmlns="" id="{69D39D32-7C29-4EF4-B76C-23AFB7BE2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97" y="384861"/>
            <a:ext cx="10664406" cy="642778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Online Reverse Auction</a:t>
            </a:r>
          </a:p>
        </p:txBody>
      </p:sp>
      <p:sp>
        <p:nvSpPr>
          <p:cNvPr id="14" name="圆角矩形 17">
            <a:extLst>
              <a:ext uri="{FF2B5EF4-FFF2-40B4-BE49-F238E27FC236}">
                <a16:creationId xmlns:a16="http://schemas.microsoft.com/office/drawing/2014/main" xmlns="" id="{FE6C88FF-F183-4150-939A-2BC80CDB5226}"/>
              </a:ext>
            </a:extLst>
          </p:cNvPr>
          <p:cNvSpPr/>
          <p:nvPr/>
        </p:nvSpPr>
        <p:spPr>
          <a:xfrm>
            <a:off x="672465" y="1809781"/>
            <a:ext cx="2785745" cy="17347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Winner </a:t>
            </a:r>
            <a:r>
              <a:rPr lang="en-US" altLang="zh-CN" sz="2400" b="1" dirty="0" smtClean="0">
                <a:latin typeface="Times New Roman" panose="02020603050405020304" charset="0"/>
                <a:cs typeface="Times New Roman" panose="02020603050405020304" charset="0"/>
              </a:rPr>
              <a:t>Selection &amp; Payment Determination</a:t>
            </a:r>
            <a:endParaRPr lang="zh-CN" alt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534085" y="1161519"/>
            <a:ext cx="7793400" cy="5381521"/>
            <a:chOff x="3534085" y="1161519"/>
            <a:chExt cx="7793400" cy="5381521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D9FE3C60-8CCA-40F2-801F-124A3EB293F7}"/>
                </a:ext>
              </a:extLst>
            </p:cNvPr>
            <p:cNvSpPr/>
            <p:nvPr/>
          </p:nvSpPr>
          <p:spPr>
            <a:xfrm>
              <a:off x="3991714" y="1349898"/>
              <a:ext cx="6926839" cy="45988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en-US" altLang="zh-CN" sz="2400" b="1" dirty="0"/>
                <a:t>For each user who is online</a:t>
              </a:r>
              <a:endParaRPr lang="zh-CN" altLang="en-US" sz="2400" b="1" dirty="0"/>
            </a:p>
          </p:txBody>
        </p:sp>
        <p:sp>
          <p:nvSpPr>
            <p:cNvPr id="17" name="矩形 16">
              <a:extLst>
                <a:ext uri="{FF2B5EF4-FFF2-40B4-BE49-F238E27FC236}">
                  <a16:creationId xmlns:mc="http://schemas.openxmlformats.org/markup-compatibility/2006" xmlns:a14="http://schemas.microsoft.com/office/drawing/2010/main" xmlns:a16="http://schemas.microsoft.com/office/drawing/2014/main" xmlns="" id="{A9927B5B-D3EF-4454-BC94-1D594AE7B2C9}"/>
                </a:ext>
              </a:extLst>
            </p:cNvPr>
            <p:cNvSpPr/>
            <p:nvPr/>
          </p:nvSpPr>
          <p:spPr>
            <a:xfrm>
              <a:off x="4364929" y="2187863"/>
              <a:ext cx="6926838" cy="4616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en-US" altLang="zh-CN" sz="2400" b="1" dirty="0" smtClean="0"/>
                <a:t>Find </a:t>
              </a:r>
              <a:r>
                <a:rPr lang="en-US" altLang="zh-CN" sz="2400" b="1" dirty="0" err="1" smtClean="0"/>
                <a:t>i</a:t>
              </a:r>
              <a:r>
                <a:rPr lang="en-US" altLang="zh-CN" sz="2400" b="1" dirty="0" smtClean="0"/>
                <a:t> with maximum marginal value</a:t>
              </a:r>
              <a:endParaRPr lang="zh-CN" altLang="en-US" sz="2800" b="1" dirty="0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FF7B0F42-F51E-4ED1-9A58-8042FFC76E43}"/>
                </a:ext>
              </a:extLst>
            </p:cNvPr>
            <p:cNvSpPr/>
            <p:nvPr/>
          </p:nvSpPr>
          <p:spPr>
            <a:xfrm>
              <a:off x="3984788" y="5260047"/>
              <a:ext cx="6926838" cy="45988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en-US" altLang="zh-CN" sz="2400" b="1" dirty="0"/>
                <a:t>End for</a:t>
              </a:r>
              <a:endParaRPr lang="zh-CN" altLang="en-US" sz="2400" b="1" dirty="0"/>
            </a:p>
          </p:txBody>
        </p:sp>
        <p:sp>
          <p:nvSpPr>
            <p:cNvPr id="19" name="左大括号 18">
              <a:extLst>
                <a:ext uri="{FF2B5EF4-FFF2-40B4-BE49-F238E27FC236}">
                  <a16:creationId xmlns:a16="http://schemas.microsoft.com/office/drawing/2014/main" xmlns="" id="{5966D515-EC3F-40F3-8292-344937683A33}"/>
                </a:ext>
              </a:extLst>
            </p:cNvPr>
            <p:cNvSpPr/>
            <p:nvPr/>
          </p:nvSpPr>
          <p:spPr>
            <a:xfrm>
              <a:off x="3534085" y="1161519"/>
              <a:ext cx="457629" cy="5381521"/>
            </a:xfrm>
            <a:prstGeom prst="leftBrace">
              <a:avLst>
                <a:gd name="adj1" fmla="val 75678"/>
                <a:gd name="adj2" fmla="val 2677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xmlns="" id="{BA2F6728-A061-4EBC-9844-271B339A460B}"/>
                </a:ext>
              </a:extLst>
            </p:cNvPr>
            <p:cNvCxnSpPr>
              <a:cxnSpLocks/>
            </p:cNvCxnSpPr>
            <p:nvPr/>
          </p:nvCxnSpPr>
          <p:spPr>
            <a:xfrm>
              <a:off x="4178321" y="1914526"/>
              <a:ext cx="0" cy="32071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xmlns="" id="{3A0AB8C4-70B3-4FA6-B4A2-BD07FED028E4}"/>
                    </a:ext>
                  </a:extLst>
                </p:cNvPr>
                <p:cNvSpPr/>
                <p:nvPr/>
              </p:nvSpPr>
              <p:spPr>
                <a:xfrm>
                  <a:off x="4400647" y="2890522"/>
                  <a:ext cx="6926838" cy="1208985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US" altLang="zh-CN" sz="2400" b="1" dirty="0"/>
                    <a:t>If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zh-CN" altLang="zh-CN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zh-CN" altLang="zh-CN" sz="28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zh-CN" sz="28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zh-CN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zh-CN" altLang="zh-CN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ℬ</m:t>
                          </m:r>
                        </m:e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zh-CN" altLang="zh-CN" sz="2800" i="1">
                              <a:latin typeface="Cambria Math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zh-CN" altLang="zh-CN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zh-CN" altLang="zh-CN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zh-CN" altLang="zh-CN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zh-CN" altLang="zh-CN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nary>
                    </m:oMath>
                  </a14:m>
                  <a:r>
                    <a:rPr lang="en-US" altLang="zh-CN" sz="2800" dirty="0"/>
                    <a:t>, </a:t>
                  </a:r>
                  <a:r>
                    <a:rPr lang="en-US" altLang="zh-CN" sz="2400" b="1" dirty="0"/>
                    <a:t>add user </a:t>
                  </a:r>
                  <a:r>
                    <a:rPr lang="en-US" altLang="zh-CN" sz="2400" b="1" dirty="0" err="1"/>
                    <a:t>i</a:t>
                  </a:r>
                  <a:r>
                    <a:rPr lang="en-US" altLang="zh-CN" sz="2400" b="1" dirty="0"/>
                    <a:t> into winner set</a:t>
                  </a:r>
                  <a:endParaRPr lang="zh-CN" altLang="en-US" sz="2400" b="1" dirty="0"/>
                </a:p>
              </p:txBody>
            </p:sp>
          </mc:Choice>
          <mc:Fallback xmlns="">
            <p:sp>
              <p:nvSpPr>
                <p:cNvPr id="21" name="矩形 20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3A0AB8C4-70B3-4FA6-B4A2-BD07FED028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0647" y="2890522"/>
                  <a:ext cx="6926838" cy="120898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317" r="-1141" b="-1044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14">
                  <a:extLst>
                    <a:ext uri="{FF2B5EF4-FFF2-40B4-BE49-F238E27FC236}">
                      <a16:creationId xmlns:a16="http://schemas.microsoft.com/office/drawing/2014/main" xmlns="" id="{A932EDF6-3068-425D-BB5C-F916A42B4040}"/>
                    </a:ext>
                  </a:extLst>
                </p:cNvPr>
                <p:cNvSpPr txBox="1"/>
                <p:nvPr/>
              </p:nvSpPr>
              <p:spPr>
                <a:xfrm>
                  <a:off x="4444365" y="4367056"/>
                  <a:ext cx="2785745" cy="528734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lang="zh-CN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zh-CN" altLang="zh-CN" sz="28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22" name="文本框 14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A932EDF6-3068-425D-BB5C-F916A42B40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4365" y="4367056"/>
                  <a:ext cx="2785745" cy="52873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TextBox 27"/>
          <p:cNvSpPr txBox="1"/>
          <p:nvPr/>
        </p:nvSpPr>
        <p:spPr>
          <a:xfrm>
            <a:off x="307181" y="1349898"/>
            <a:ext cx="1535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Step1: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66699" y="3518123"/>
            <a:ext cx="3198655" cy="1485516"/>
            <a:chOff x="266699" y="3518123"/>
            <a:chExt cx="3198655" cy="1485516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xmlns="" id="{D3BA5D29-DE9E-44CD-833C-A3EBF96B26A0}"/>
                </a:ext>
              </a:extLst>
            </p:cNvPr>
            <p:cNvGrpSpPr/>
            <p:nvPr/>
          </p:nvGrpSpPr>
          <p:grpSpPr>
            <a:xfrm>
              <a:off x="679609" y="3552029"/>
              <a:ext cx="2785745" cy="1451610"/>
              <a:chOff x="1133829" y="3368127"/>
              <a:chExt cx="3018904" cy="2796553"/>
            </a:xfrm>
          </p:grpSpPr>
          <p:sp>
            <p:nvSpPr>
              <p:cNvPr id="12" name="圆角矩形 15">
                <a:extLst>
                  <a:ext uri="{FF2B5EF4-FFF2-40B4-BE49-F238E27FC236}">
                    <a16:creationId xmlns:a16="http://schemas.microsoft.com/office/drawing/2014/main" xmlns="" id="{4ADDEDF4-915A-4DBC-A777-3BDECC024748}"/>
                  </a:ext>
                </a:extLst>
              </p:cNvPr>
              <p:cNvSpPr/>
              <p:nvPr/>
            </p:nvSpPr>
            <p:spPr>
              <a:xfrm>
                <a:off x="1133829" y="4317479"/>
                <a:ext cx="3018904" cy="1847201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altLang="zh-CN" sz="2400" b="1" dirty="0">
                    <a:latin typeface="Times New Roman" panose="02020603050405020304" charset="0"/>
                    <a:cs typeface="Times New Roman" panose="02020603050405020304" charset="0"/>
                  </a:rPr>
                  <a:t>Density Threshold Updating</a:t>
                </a:r>
              </a:p>
            </p:txBody>
          </p:sp>
          <p:sp>
            <p:nvSpPr>
              <p:cNvPr id="13" name="下箭头 16">
                <a:extLst>
                  <a:ext uri="{FF2B5EF4-FFF2-40B4-BE49-F238E27FC236}">
                    <a16:creationId xmlns:a16="http://schemas.microsoft.com/office/drawing/2014/main" xmlns="" id="{D6DACA91-24A0-4783-9B0D-815F1578751E}"/>
                  </a:ext>
                </a:extLst>
              </p:cNvPr>
              <p:cNvSpPr/>
              <p:nvPr/>
            </p:nvSpPr>
            <p:spPr>
              <a:xfrm>
                <a:off x="2393942" y="3368127"/>
                <a:ext cx="499468" cy="949311"/>
              </a:xfrm>
              <a:prstGeom prst="downArrow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66699" y="3518123"/>
              <a:ext cx="15352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Step2:</a:t>
              </a:r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66698" y="5027517"/>
            <a:ext cx="3222464" cy="1457306"/>
            <a:chOff x="266698" y="5027517"/>
            <a:chExt cx="3222464" cy="1457306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xmlns="" id="{D3BA5D29-DE9E-44CD-833C-A3EBF96B26A0}"/>
                </a:ext>
              </a:extLst>
            </p:cNvPr>
            <p:cNvGrpSpPr/>
            <p:nvPr/>
          </p:nvGrpSpPr>
          <p:grpSpPr>
            <a:xfrm>
              <a:off x="703417" y="5033213"/>
              <a:ext cx="2785745" cy="1451610"/>
              <a:chOff x="1133829" y="3368127"/>
              <a:chExt cx="3018904" cy="2796553"/>
            </a:xfrm>
          </p:grpSpPr>
          <p:sp>
            <p:nvSpPr>
              <p:cNvPr id="25" name="圆角矩形 15">
                <a:extLst>
                  <a:ext uri="{FF2B5EF4-FFF2-40B4-BE49-F238E27FC236}">
                    <a16:creationId xmlns:a16="http://schemas.microsoft.com/office/drawing/2014/main" xmlns="" id="{4ADDEDF4-915A-4DBC-A777-3BDECC024748}"/>
                  </a:ext>
                </a:extLst>
              </p:cNvPr>
              <p:cNvSpPr/>
              <p:nvPr/>
            </p:nvSpPr>
            <p:spPr>
              <a:xfrm>
                <a:off x="1133829" y="4317479"/>
                <a:ext cx="3018904" cy="1847201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Adjustment for Online Users</a:t>
                </a:r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下箭头 16">
                <a:extLst>
                  <a:ext uri="{FF2B5EF4-FFF2-40B4-BE49-F238E27FC236}">
                    <a16:creationId xmlns:a16="http://schemas.microsoft.com/office/drawing/2014/main" xmlns="" id="{D6DACA91-24A0-4783-9B0D-815F1578751E}"/>
                  </a:ext>
                </a:extLst>
              </p:cNvPr>
              <p:cNvSpPr/>
              <p:nvPr/>
            </p:nvSpPr>
            <p:spPr>
              <a:xfrm>
                <a:off x="2393942" y="3368127"/>
                <a:ext cx="499468" cy="949311"/>
              </a:xfrm>
              <a:prstGeom prst="downArrow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266698" y="5027517"/>
              <a:ext cx="15352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Step3:</a:t>
              </a:r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766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7">
            <a:extLst>
              <a:ext uri="{FF2B5EF4-FFF2-40B4-BE49-F238E27FC236}">
                <a16:creationId xmlns:a16="http://schemas.microsoft.com/office/drawing/2014/main" xmlns="" id="{69D39D32-7C29-4EF4-B76C-23AFB7BE2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97" y="384861"/>
            <a:ext cx="10664406" cy="642778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Online Reverse Auction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D3BA5D29-DE9E-44CD-833C-A3EBF96B26A0}"/>
              </a:ext>
            </a:extLst>
          </p:cNvPr>
          <p:cNvGrpSpPr/>
          <p:nvPr/>
        </p:nvGrpSpPr>
        <p:grpSpPr>
          <a:xfrm>
            <a:off x="679609" y="3552029"/>
            <a:ext cx="2785745" cy="1451610"/>
            <a:chOff x="1133829" y="3368127"/>
            <a:chExt cx="3018904" cy="2796553"/>
          </a:xfrm>
        </p:grpSpPr>
        <p:sp>
          <p:nvSpPr>
            <p:cNvPr id="12" name="圆角矩形 15">
              <a:extLst>
                <a:ext uri="{FF2B5EF4-FFF2-40B4-BE49-F238E27FC236}">
                  <a16:creationId xmlns:a16="http://schemas.microsoft.com/office/drawing/2014/main" xmlns="" id="{4ADDEDF4-915A-4DBC-A777-3BDECC024748}"/>
                </a:ext>
              </a:extLst>
            </p:cNvPr>
            <p:cNvSpPr/>
            <p:nvPr/>
          </p:nvSpPr>
          <p:spPr>
            <a:xfrm>
              <a:off x="1133829" y="4317479"/>
              <a:ext cx="3018904" cy="184720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altLang="zh-CN" sz="2400" b="1" dirty="0">
                  <a:latin typeface="Times New Roman" panose="02020603050405020304" charset="0"/>
                  <a:cs typeface="Times New Roman" panose="02020603050405020304" charset="0"/>
                </a:rPr>
                <a:t>Density Threshold Updating</a:t>
              </a:r>
            </a:p>
          </p:txBody>
        </p:sp>
        <p:sp>
          <p:nvSpPr>
            <p:cNvPr id="13" name="下箭头 16">
              <a:extLst>
                <a:ext uri="{FF2B5EF4-FFF2-40B4-BE49-F238E27FC236}">
                  <a16:creationId xmlns:a16="http://schemas.microsoft.com/office/drawing/2014/main" xmlns="" id="{D6DACA91-24A0-4783-9B0D-815F1578751E}"/>
                </a:ext>
              </a:extLst>
            </p:cNvPr>
            <p:cNvSpPr/>
            <p:nvPr/>
          </p:nvSpPr>
          <p:spPr>
            <a:xfrm>
              <a:off x="2393942" y="3368127"/>
              <a:ext cx="499468" cy="949311"/>
            </a:xfrm>
            <a:prstGeom prst="down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圆角矩形 17">
            <a:extLst>
              <a:ext uri="{FF2B5EF4-FFF2-40B4-BE49-F238E27FC236}">
                <a16:creationId xmlns:a16="http://schemas.microsoft.com/office/drawing/2014/main" xmlns="" id="{FE6C88FF-F183-4150-939A-2BC80CDB5226}"/>
              </a:ext>
            </a:extLst>
          </p:cNvPr>
          <p:cNvSpPr/>
          <p:nvPr/>
        </p:nvSpPr>
        <p:spPr>
          <a:xfrm>
            <a:off x="672465" y="1809781"/>
            <a:ext cx="2785745" cy="17347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Winner </a:t>
            </a:r>
            <a:r>
              <a:rPr lang="en-US" altLang="zh-CN" sz="2400" b="1" dirty="0" smtClean="0">
                <a:latin typeface="Times New Roman" panose="02020603050405020304" charset="0"/>
                <a:cs typeface="Times New Roman" panose="02020603050405020304" charset="0"/>
              </a:rPr>
              <a:t>Selection &amp; Payment Determination</a:t>
            </a:r>
            <a:endParaRPr lang="zh-CN" alt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左大括号 18">
            <a:extLst>
              <a:ext uri="{FF2B5EF4-FFF2-40B4-BE49-F238E27FC236}">
                <a16:creationId xmlns:a16="http://schemas.microsoft.com/office/drawing/2014/main" xmlns="" id="{5966D515-EC3F-40F3-8292-344937683A33}"/>
              </a:ext>
            </a:extLst>
          </p:cNvPr>
          <p:cNvSpPr/>
          <p:nvPr/>
        </p:nvSpPr>
        <p:spPr>
          <a:xfrm>
            <a:off x="3534085" y="1161519"/>
            <a:ext cx="457629" cy="5381521"/>
          </a:xfrm>
          <a:prstGeom prst="leftBrace">
            <a:avLst>
              <a:gd name="adj1" fmla="val 75678"/>
              <a:gd name="adj2" fmla="val 6141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D3BA5D29-DE9E-44CD-833C-A3EBF96B26A0}"/>
              </a:ext>
            </a:extLst>
          </p:cNvPr>
          <p:cNvGrpSpPr/>
          <p:nvPr/>
        </p:nvGrpSpPr>
        <p:grpSpPr>
          <a:xfrm>
            <a:off x="703417" y="5033213"/>
            <a:ext cx="2785745" cy="1451610"/>
            <a:chOff x="1133829" y="3368127"/>
            <a:chExt cx="3018904" cy="2796553"/>
          </a:xfrm>
        </p:grpSpPr>
        <p:sp>
          <p:nvSpPr>
            <p:cNvPr id="25" name="圆角矩形 15">
              <a:extLst>
                <a:ext uri="{FF2B5EF4-FFF2-40B4-BE49-F238E27FC236}">
                  <a16:creationId xmlns:a16="http://schemas.microsoft.com/office/drawing/2014/main" xmlns="" id="{4ADDEDF4-915A-4DBC-A777-3BDECC024748}"/>
                </a:ext>
              </a:extLst>
            </p:cNvPr>
            <p:cNvSpPr/>
            <p:nvPr/>
          </p:nvSpPr>
          <p:spPr>
            <a:xfrm>
              <a:off x="1133829" y="4317479"/>
              <a:ext cx="3018904" cy="184720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Adjustment for Online Users</a:t>
              </a:r>
              <a:endPara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下箭头 16">
              <a:extLst>
                <a:ext uri="{FF2B5EF4-FFF2-40B4-BE49-F238E27FC236}">
                  <a16:creationId xmlns:a16="http://schemas.microsoft.com/office/drawing/2014/main" xmlns="" id="{D6DACA91-24A0-4783-9B0D-815F1578751E}"/>
                </a:ext>
              </a:extLst>
            </p:cNvPr>
            <p:cNvSpPr/>
            <p:nvPr/>
          </p:nvSpPr>
          <p:spPr>
            <a:xfrm>
              <a:off x="2393942" y="3368127"/>
              <a:ext cx="499468" cy="949311"/>
            </a:xfrm>
            <a:prstGeom prst="down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3" name="图片 22" descr="C:\Users\lenovo\Desktop\图3.jpg">
            <a:extLst>
              <a:ext uri="{FF2B5EF4-FFF2-40B4-BE49-F238E27FC236}">
                <a16:creationId xmlns:a16="http://schemas.microsoft.com/office/drawing/2014/main" xmlns="" id="{5FC4AE1D-CB97-4A42-A61D-7769D2DC00E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714" y="1757363"/>
            <a:ext cx="7122319" cy="31003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xmlns="" id="{DC710588-0452-4F2B-B30B-DE806CE1AD2E}"/>
              </a:ext>
            </a:extLst>
          </p:cNvPr>
          <p:cNvCxnSpPr>
            <a:cxnSpLocks/>
          </p:cNvCxnSpPr>
          <p:nvPr/>
        </p:nvCxnSpPr>
        <p:spPr>
          <a:xfrm>
            <a:off x="10308337" y="1307306"/>
            <a:ext cx="0" cy="38698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文本框 15">
            <a:extLst>
              <a:ext uri="{FF2B5EF4-FFF2-40B4-BE49-F238E27FC236}">
                <a16:creationId xmlns:a16="http://schemas.microsoft.com/office/drawing/2014/main" xmlns="" id="{E673B8D5-7FFA-4867-972B-940FBE6208AF}"/>
              </a:ext>
            </a:extLst>
          </p:cNvPr>
          <p:cNvSpPr txBox="1"/>
          <p:nvPr/>
        </p:nvSpPr>
        <p:spPr>
          <a:xfrm>
            <a:off x="6543690" y="5173610"/>
            <a:ext cx="535066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altLang="zh-CN" sz="2400" b="1" dirty="0"/>
              <a:t>Update the density </a:t>
            </a:r>
            <a:r>
              <a:rPr lang="en-US" altLang="zh-CN" sz="2400" b="1" dirty="0" smtClean="0"/>
              <a:t>threshold</a:t>
            </a:r>
            <a:endParaRPr lang="zh-CN" alt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07181" y="1349898"/>
            <a:ext cx="1535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Step1: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6699" y="3518123"/>
            <a:ext cx="1535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Step2: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6698" y="5027517"/>
            <a:ext cx="1535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Step3: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75201" y="6005408"/>
            <a:ext cx="56669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multiple-stage sampling accepting process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5348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7">
            <a:extLst>
              <a:ext uri="{FF2B5EF4-FFF2-40B4-BE49-F238E27FC236}">
                <a16:creationId xmlns:a16="http://schemas.microsoft.com/office/drawing/2014/main" xmlns="" id="{69D39D32-7C29-4EF4-B76C-23AFB7BE2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97" y="384861"/>
            <a:ext cx="10664406" cy="642778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Online Reverse Auction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D3BA5D29-DE9E-44CD-833C-A3EBF96B26A0}"/>
              </a:ext>
            </a:extLst>
          </p:cNvPr>
          <p:cNvGrpSpPr/>
          <p:nvPr/>
        </p:nvGrpSpPr>
        <p:grpSpPr>
          <a:xfrm>
            <a:off x="679609" y="3552029"/>
            <a:ext cx="2785745" cy="1451610"/>
            <a:chOff x="1133829" y="3368127"/>
            <a:chExt cx="3018904" cy="2796553"/>
          </a:xfrm>
        </p:grpSpPr>
        <p:sp>
          <p:nvSpPr>
            <p:cNvPr id="12" name="圆角矩形 15">
              <a:extLst>
                <a:ext uri="{FF2B5EF4-FFF2-40B4-BE49-F238E27FC236}">
                  <a16:creationId xmlns:a16="http://schemas.microsoft.com/office/drawing/2014/main" xmlns="" id="{4ADDEDF4-915A-4DBC-A777-3BDECC024748}"/>
                </a:ext>
              </a:extLst>
            </p:cNvPr>
            <p:cNvSpPr/>
            <p:nvPr/>
          </p:nvSpPr>
          <p:spPr>
            <a:xfrm>
              <a:off x="1133829" y="4317479"/>
              <a:ext cx="3018904" cy="184720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altLang="zh-CN" sz="2400" b="1" dirty="0">
                  <a:latin typeface="Times New Roman" panose="02020603050405020304" charset="0"/>
                  <a:cs typeface="Times New Roman" panose="02020603050405020304" charset="0"/>
                </a:rPr>
                <a:t>Density Threshold Updating</a:t>
              </a:r>
            </a:p>
          </p:txBody>
        </p:sp>
        <p:sp>
          <p:nvSpPr>
            <p:cNvPr id="13" name="下箭头 16">
              <a:extLst>
                <a:ext uri="{FF2B5EF4-FFF2-40B4-BE49-F238E27FC236}">
                  <a16:creationId xmlns:a16="http://schemas.microsoft.com/office/drawing/2014/main" xmlns="" id="{D6DACA91-24A0-4783-9B0D-815F1578751E}"/>
                </a:ext>
              </a:extLst>
            </p:cNvPr>
            <p:cNvSpPr/>
            <p:nvPr/>
          </p:nvSpPr>
          <p:spPr>
            <a:xfrm>
              <a:off x="2393942" y="3368127"/>
              <a:ext cx="499468" cy="949311"/>
            </a:xfrm>
            <a:prstGeom prst="down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圆角矩形 17">
            <a:extLst>
              <a:ext uri="{FF2B5EF4-FFF2-40B4-BE49-F238E27FC236}">
                <a16:creationId xmlns:a16="http://schemas.microsoft.com/office/drawing/2014/main" xmlns="" id="{FE6C88FF-F183-4150-939A-2BC80CDB5226}"/>
              </a:ext>
            </a:extLst>
          </p:cNvPr>
          <p:cNvSpPr/>
          <p:nvPr/>
        </p:nvSpPr>
        <p:spPr>
          <a:xfrm>
            <a:off x="672465" y="1809781"/>
            <a:ext cx="2785745" cy="17347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Winner </a:t>
            </a:r>
            <a:r>
              <a:rPr lang="en-US" altLang="zh-CN" sz="2400" b="1" dirty="0" smtClean="0">
                <a:latin typeface="Times New Roman" panose="02020603050405020304" charset="0"/>
                <a:cs typeface="Times New Roman" panose="02020603050405020304" charset="0"/>
              </a:rPr>
              <a:t>Selection &amp; Payment Determination</a:t>
            </a:r>
            <a:endParaRPr lang="zh-CN" alt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左大括号 18">
            <a:extLst>
              <a:ext uri="{FF2B5EF4-FFF2-40B4-BE49-F238E27FC236}">
                <a16:creationId xmlns:a16="http://schemas.microsoft.com/office/drawing/2014/main" xmlns="" id="{5966D515-EC3F-40F3-8292-344937683A33}"/>
              </a:ext>
            </a:extLst>
          </p:cNvPr>
          <p:cNvSpPr/>
          <p:nvPr/>
        </p:nvSpPr>
        <p:spPr>
          <a:xfrm>
            <a:off x="3534085" y="1161520"/>
            <a:ext cx="457629" cy="4168829"/>
          </a:xfrm>
          <a:prstGeom prst="leftBrace">
            <a:avLst>
              <a:gd name="adj1" fmla="val 75678"/>
              <a:gd name="adj2" fmla="val 7991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D3BA5D29-DE9E-44CD-833C-A3EBF96B26A0}"/>
              </a:ext>
            </a:extLst>
          </p:cNvPr>
          <p:cNvGrpSpPr/>
          <p:nvPr/>
        </p:nvGrpSpPr>
        <p:grpSpPr>
          <a:xfrm>
            <a:off x="703417" y="5033213"/>
            <a:ext cx="2785745" cy="1451610"/>
            <a:chOff x="1133829" y="3368127"/>
            <a:chExt cx="3018904" cy="2796553"/>
          </a:xfrm>
        </p:grpSpPr>
        <p:sp>
          <p:nvSpPr>
            <p:cNvPr id="25" name="圆角矩形 15">
              <a:extLst>
                <a:ext uri="{FF2B5EF4-FFF2-40B4-BE49-F238E27FC236}">
                  <a16:creationId xmlns:a16="http://schemas.microsoft.com/office/drawing/2014/main" xmlns="" id="{4ADDEDF4-915A-4DBC-A777-3BDECC024748}"/>
                </a:ext>
              </a:extLst>
            </p:cNvPr>
            <p:cNvSpPr/>
            <p:nvPr/>
          </p:nvSpPr>
          <p:spPr>
            <a:xfrm>
              <a:off x="1133829" y="4317479"/>
              <a:ext cx="3018904" cy="184720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Adjustment for Online Users</a:t>
              </a:r>
              <a:endPara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下箭头 16">
              <a:extLst>
                <a:ext uri="{FF2B5EF4-FFF2-40B4-BE49-F238E27FC236}">
                  <a16:creationId xmlns:a16="http://schemas.microsoft.com/office/drawing/2014/main" xmlns="" id="{D6DACA91-24A0-4783-9B0D-815F1578751E}"/>
                </a:ext>
              </a:extLst>
            </p:cNvPr>
            <p:cNvSpPr/>
            <p:nvPr/>
          </p:nvSpPr>
          <p:spPr>
            <a:xfrm>
              <a:off x="2393942" y="3368127"/>
              <a:ext cx="499468" cy="949311"/>
            </a:xfrm>
            <a:prstGeom prst="down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xmlns="" id="{56D37170-16B2-45BA-BF02-FB9C3F688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7738" y="1238460"/>
                <a:ext cx="6342634" cy="4091889"/>
              </a:xfrm>
              <a:prstGeom prst="rect">
                <a:avLst/>
              </a:prstGeom>
              <a:ln/>
              <a:ex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indent="1270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Input</a:t>
                </a:r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: agent </a:t>
                </a:r>
                <a:r>
                  <a:rPr lang="en-US" altLang="zh-CN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’s budget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smtClean="0">
                            <a:solidFill>
                              <a:schemeClr val="bg1"/>
                            </a:solidFill>
                            <a:latin typeface="Cambria Math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ℬ</m:t>
                        </m:r>
                      </m:e>
                      <m:sup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, sample set </a:t>
                </a:r>
                <a:r>
                  <a:rPr lang="en-US" altLang="zh-CN" sz="2800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S'</a:t>
                </a:r>
                <a:endParaRPr lang="en-US" altLang="zh-CN" sz="2800" dirty="0">
                  <a:solidFill>
                    <a:schemeClr val="bg1"/>
                  </a:solidFill>
                </a:endParaRPr>
              </a:p>
              <a:p>
                <a:pPr lvl="0" indent="1270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𝒢</m:t>
                    </m:r>
                    <m:r>
                      <a:rPr lang="en-US" altLang="zh-CN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←∅</m:t>
                    </m:r>
                  </m:oMath>
                </a14:m>
                <a:r>
                  <a:rPr lang="en-US" altLang="zh-CN" sz="28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zh-CN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←</m:t>
                    </m:r>
                    <m:r>
                      <a:rPr lang="en-US" altLang="zh-CN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𝑎𝑟𝑔</m:t>
                    </m:r>
                    <m:sSub>
                      <m:sSubPr>
                        <m:ctrlPr>
                          <a:rPr lang="en-US" altLang="zh-CN" sz="2800" i="1" dirty="0" smtClean="0">
                            <a:solidFill>
                              <a:schemeClr val="bg1"/>
                            </a:solidFill>
                            <a:latin typeface="Cambria Math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𝑚𝑎𝑥</m:t>
                        </m:r>
                      </m:e>
                      <m:sub>
                        <m:r>
                          <a:rPr lang="en-US" altLang="zh-CN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altLang="zh-CN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sz="2800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zh-CN" sz="28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f>
                      <m:fPr>
                        <m:ctrlPr>
                          <a:rPr lang="en-US" altLang="zh-CN" sz="2800" i="1" dirty="0" smtClean="0">
                            <a:solidFill>
                              <a:schemeClr val="bg1"/>
                            </a:solidFill>
                            <a:latin typeface="Cambria Math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8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zh-CN" alt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𝒢</m:t>
                        </m:r>
                        <m:r>
                          <a:rPr lang="en-US" altLang="zh-CN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zh-CN" sz="280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8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;</a:t>
                </a:r>
                <a:endParaRPr kumimoji="0" lang="en-US" altLang="zh-CN" sz="2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zh-CN" sz="2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</a:t>
                </a:r>
                <a:r>
                  <a:rPr kumimoji="0" lang="en-US" altLang="zh-CN" sz="28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while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2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kumimoji="0" lang="en-US" altLang="zh-CN" sz="2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  <m:r>
                      <a:rPr kumimoji="0" lang="en-US" alt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kumimoji="0" lang="en-US" altLang="zh-CN" sz="2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i="1" dirty="0">
                                <a:solidFill>
                                  <a:schemeClr val="bg1"/>
                                </a:solidFill>
                                <a:latin typeface="Cambria Math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8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zh-CN" altLang="en-US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𝒢</m:t>
                        </m:r>
                        <m:r>
                          <a:rPr lang="en-US" altLang="zh-CN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altLang="zh-CN" sz="2800" i="1">
                                <a:solidFill>
                                  <a:schemeClr val="bg1"/>
                                </a:solidFill>
                                <a:latin typeface="Cambria Math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ℬ</m:t>
                            </m:r>
                          </m:e>
                          <m:sup>
                            <m:r>
                              <a:rPr lang="en-US" altLang="zh-CN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r>
                          <a:rPr kumimoji="0" lang="en-US" altLang="zh-CN" sz="2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  <m:r>
                          <a:rPr kumimoji="0" lang="en-US" altLang="zh-CN" sz="2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kumimoji="0" lang="zh-CN" altLang="en-US" sz="2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𝓖</m:t>
                        </m:r>
                        <m:r>
                          <a:rPr kumimoji="0" lang="zh-CN" altLang="en-US" sz="2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∪{</m:t>
                        </m:r>
                        <m:r>
                          <a:rPr kumimoji="0" lang="en-US" altLang="zh-CN" sz="2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kumimoji="0" lang="en-US" altLang="zh-CN" sz="2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})</m:t>
                        </m:r>
                      </m:den>
                    </m:f>
                  </m:oMath>
                </a14:m>
                <a:r>
                  <a:rPr kumimoji="0" lang="en-US" altLang="zh-CN" sz="28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do</a:t>
                </a:r>
                <a:endParaRPr kumimoji="0" lang="en-US" altLang="zh-CN" sz="2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800" b="1" dirty="0">
                    <a:solidFill>
                      <a:schemeClr val="bg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zh-CN" altLang="en-US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𝓖</m:t>
                    </m:r>
                    <m:r>
                      <a:rPr lang="zh-CN" alt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  <m:r>
                      <a:rPr lang="zh-CN" altLang="en-US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𝓖</m:t>
                    </m:r>
                    <m:r>
                      <a:rPr lang="zh-CN" altLang="en-US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∪{</m:t>
                    </m:r>
                    <m:r>
                      <a:rPr lang="en-US" altLang="zh-C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altLang="zh-CN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})</m:t>
                    </m:r>
                  </m:oMath>
                </a14:m>
                <a:r>
                  <a:rPr kumimoji="0" lang="en-US" altLang="zh-CN" sz="2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;</a:t>
                </a:r>
                <a:endParaRPr kumimoji="0" lang="en-US" altLang="zh-CN" sz="2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zh-CN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←</m:t>
                    </m:r>
                    <m:r>
                      <a:rPr lang="en-US" altLang="zh-CN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𝑎𝑟𝑔</m:t>
                    </m:r>
                    <m:sSub>
                      <m:sSubPr>
                        <m:ctrlPr>
                          <a:rPr lang="en-US" altLang="zh-CN" sz="2800" i="1" dirty="0">
                            <a:solidFill>
                              <a:schemeClr val="bg1"/>
                            </a:solidFill>
                            <a:latin typeface="Cambria Math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𝑚𝑎𝑥</m:t>
                        </m:r>
                      </m:e>
                      <m:sub>
                        <m:r>
                          <a:rPr lang="en-US" altLang="zh-CN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altLang="zh-CN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sz="2800" i="1" dirty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zh-CN" sz="2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\</m:t>
                        </m:r>
                        <m:r>
                          <a:rPr lang="zh-CN" altLang="en-US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𝒢</m:t>
                        </m:r>
                      </m:sub>
                    </m:sSub>
                    <m:f>
                      <m:fPr>
                        <m:ctrlPr>
                          <a:rPr lang="en-US" altLang="zh-CN" sz="2800" i="1" dirty="0">
                            <a:solidFill>
                              <a:schemeClr val="bg1"/>
                            </a:solidFill>
                            <a:latin typeface="Cambria Math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i="1" dirty="0">
                                <a:solidFill>
                                  <a:schemeClr val="bg1"/>
                                </a:solidFill>
                                <a:latin typeface="Cambria Math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zh-CN" altLang="en-US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𝒢</m:t>
                        </m:r>
                        <m:r>
                          <a:rPr lang="en-US" altLang="zh-CN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zh-CN" sz="2800" i="1" dirty="0">
                                <a:solidFill>
                                  <a:schemeClr val="bg1"/>
                                </a:solidFill>
                                <a:latin typeface="Cambria Math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altLang="zh-CN" sz="2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;</a:t>
                </a:r>
                <a:endParaRPr kumimoji="0" lang="en-US" altLang="zh-CN" sz="2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</a:t>
                </a:r>
                <a:r>
                  <a:rPr kumimoji="0" lang="en-US" altLang="zh-CN" sz="28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end</a:t>
                </a:r>
                <a:endParaRPr kumimoji="0" lang="en-US" altLang="zh-CN" sz="2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</a:t>
                </a:r>
                <a:r>
                  <a:rPr kumimoji="0" lang="en-US" altLang="zh-CN" sz="28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return</a:t>
                </a:r>
                <a:r>
                  <a:rPr kumimoji="0" lang="en-US" altLang="zh-CN" sz="2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zh-CN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𝑉</m:t>
                    </m:r>
                    <m:r>
                      <a:rPr kumimoji="0" lang="en-US" altLang="zh-CN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800" i="1"/>
                      <m:t>𝒢</m:t>
                    </m:r>
                    <m:r>
                      <a:rPr kumimoji="0" lang="en-US" altLang="zh-CN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)/</m:t>
                    </m:r>
                    <m:sSup>
                      <m:sSupPr>
                        <m:ctrlPr>
                          <a:rPr lang="en-US" altLang="zh-CN" sz="2800" i="1">
                            <a:solidFill>
                              <a:schemeClr val="bg1"/>
                            </a:solidFill>
                            <a:latin typeface="Cambria Math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ℬ</m:t>
                        </m:r>
                      </m:e>
                      <m:sup>
                        <m:r>
                          <a:rPr lang="en-US" altLang="zh-C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kumimoji="0" lang="en-US" altLang="zh-CN" sz="2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;</a:t>
                </a:r>
                <a:r>
                  <a:rPr kumimoji="0" lang="en-US" altLang="zh-CN" sz="2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 </a:t>
                </a:r>
                <a:endParaRPr kumimoji="0" lang="en-US" altLang="zh-CN" sz="2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6D37170-16B2-45BA-BF02-FB9C3F6888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67738" y="1238460"/>
                <a:ext cx="6342634" cy="4091889"/>
              </a:xfrm>
              <a:prstGeom prst="rect">
                <a:avLst/>
              </a:prstGeom>
              <a:blipFill rotWithShape="1">
                <a:blip r:embed="rId3"/>
                <a:stretch>
                  <a:fillRect t="-742" r="-863" b="-3561"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07181" y="1349898"/>
            <a:ext cx="1535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Step1: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6699" y="3518123"/>
            <a:ext cx="1535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Step2: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698" y="5027517"/>
            <a:ext cx="1535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Step3: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56D37170-16B2-45BA-BF02-FB9C3F688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3456" y="5790147"/>
            <a:ext cx="4794839" cy="52322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27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Repeat Step1 for online users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44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5B7CE1E3-AFCF-47AA-96E7-B8FF43B87702}"/>
              </a:ext>
            </a:extLst>
          </p:cNvPr>
          <p:cNvSpPr/>
          <p:nvPr/>
        </p:nvSpPr>
        <p:spPr>
          <a:xfrm>
            <a:off x="2574764" y="338823"/>
            <a:ext cx="67121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 Walk-through Example </a:t>
            </a:r>
            <a:endParaRPr lang="zh-CN" altLang="en-US" sz="4000" b="1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xmlns="" id="{95D5554D-5D47-4270-8F8F-9E54A7DD6BB2}"/>
                  </a:ext>
                </a:extLst>
              </p:cNvPr>
              <p:cNvSpPr/>
              <p:nvPr/>
            </p:nvSpPr>
            <p:spPr>
              <a:xfrm>
                <a:off x="1328739" y="5368289"/>
                <a:ext cx="9858374" cy="52322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ach 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social neighbor has the same marginal value </a:t>
                </a:r>
                <a:r>
                  <a:rPr lang="en-US" altLang="zh-C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1/2.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𝜌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zh-CN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5D5554D-5D47-4270-8F8F-9E54A7DD6B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739" y="5368289"/>
                <a:ext cx="9858374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235" t="-10227" b="-29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组合 12"/>
          <p:cNvGrpSpPr/>
          <p:nvPr/>
        </p:nvGrpSpPr>
        <p:grpSpPr>
          <a:xfrm>
            <a:off x="1207313" y="1460706"/>
            <a:ext cx="9172556" cy="3456563"/>
            <a:chOff x="1207313" y="1460706"/>
            <a:chExt cx="9172556" cy="3456563"/>
          </a:xfrm>
        </p:grpSpPr>
        <p:pic>
          <p:nvPicPr>
            <p:cNvPr id="3" name="图片 2" descr="C:\Users\lenovo\Desktop\图3.jpg">
              <a:extLst>
                <a:ext uri="{FF2B5EF4-FFF2-40B4-BE49-F238E27FC236}">
                  <a16:creationId xmlns:a16="http://schemas.microsoft.com/office/drawing/2014/main" xmlns="" id="{BC282AF1-6AC0-458D-8D88-CFAAF02F3720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0254" y="1460706"/>
              <a:ext cx="7122319" cy="34565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椭圆 4"/>
            <p:cNvSpPr/>
            <p:nvPr/>
          </p:nvSpPr>
          <p:spPr>
            <a:xfrm>
              <a:off x="2736053" y="2181900"/>
              <a:ext cx="414338" cy="4000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07313" y="2035969"/>
              <a:ext cx="1478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Arrival </a:t>
              </a:r>
              <a:r>
                <a:rPr lang="en-US" altLang="zh-CN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time</a:t>
              </a:r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8146258" y="2198132"/>
              <a:ext cx="414338" cy="4000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30818" y="2199237"/>
              <a:ext cx="1478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Budget</a:t>
              </a:r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432820" y="2210714"/>
              <a:ext cx="414338" cy="4000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755873" y="2308103"/>
              <a:ext cx="1623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Departure </a:t>
              </a:r>
              <a:r>
                <a:rPr lang="en-US" altLang="zh-CN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time</a:t>
              </a:r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121815" y="3384670"/>
              <a:ext cx="414338" cy="4000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18550" y="3851824"/>
              <a:ext cx="1478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Cost</a:t>
              </a:r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897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5B7CE1E3-AFCF-47AA-96E7-B8FF43B87702}"/>
              </a:ext>
            </a:extLst>
          </p:cNvPr>
          <p:cNvSpPr/>
          <p:nvPr/>
        </p:nvSpPr>
        <p:spPr>
          <a:xfrm>
            <a:off x="2574764" y="338823"/>
            <a:ext cx="67121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 Walk-through Example </a:t>
            </a:r>
            <a:endParaRPr lang="zh-CN" altLang="en-US" sz="4000" b="1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57150" y="5382079"/>
                <a:ext cx="12134850" cy="6969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0170" indent="-90170" algn="just">
                  <a:lnSpc>
                    <a:spcPct val="9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𝓉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=0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𝑆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1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=∅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𝜌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=1/2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𝑏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=1≤</m:t>
                    </m:r>
                    <m:f>
                      <m:fPr>
                        <m:ctrlPr>
                          <a:rPr lang="zh-CN" altLang="zh-CN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zh-CN" altLang="zh-CN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𝜌</m:t>
                        </m:r>
                      </m:den>
                    </m:f>
                    <m:r>
                      <a:rPr lang="en-US" altLang="zh-CN" sz="2400" b="0" i="1" smtClean="0">
                        <a:latin typeface="Cambria Math"/>
                        <a:ea typeface="宋体" panose="02010600030101010101" pitchFamily="2" charset="-122"/>
                      </a:rPr>
                      <m:t>=</m:t>
                    </m:r>
                    <m:f>
                      <m:fPr>
                        <m:ctrlPr>
                          <a:rPr lang="zh-CN" altLang="zh-CN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1/2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/>
                            <a:ea typeface="宋体" panose="02010600030101010101" pitchFamily="2" charset="-122"/>
                          </a:rPr>
                          <m:t>1/2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=1≤</m:t>
                    </m:r>
                    <m:sSup>
                      <m:sSupPr>
                        <m:ctrlPr>
                          <a:rPr lang="zh-CN" altLang="zh-CN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ℬ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1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=2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, thus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𝑝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1</m:t>
                        </m:r>
                      </m:sub>
                    </m:sSub>
                    <m:r>
                      <a:rPr lang="en-US" altLang="zh-CN" sz="240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f>
                      <m:fPr>
                        <m:ctrlPr>
                          <a:rPr lang="zh-CN" altLang="zh-CN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zh-CN" altLang="zh-CN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𝜌</m:t>
                        </m:r>
                      </m:den>
                    </m:f>
                    <m:r>
                      <a:rPr lang="en-US" altLang="zh-CN" sz="2400" b="0" i="0" smtClean="0">
                        <a:latin typeface="Cambria Math"/>
                        <a:ea typeface="宋体" panose="02010600030101010101" pitchFamily="2" charset="-122"/>
                      </a:rPr>
                      <m:t>=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1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𝑆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={1}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.</a:t>
                </a:r>
                <a:endParaRPr lang="zh-CN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" y="5382079"/>
                <a:ext cx="12134850" cy="696922"/>
              </a:xfrm>
              <a:prstGeom prst="rect">
                <a:avLst/>
              </a:prstGeom>
              <a:blipFill rotWithShape="1">
                <a:blip r:embed="rId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组合 9"/>
          <p:cNvGrpSpPr/>
          <p:nvPr/>
        </p:nvGrpSpPr>
        <p:grpSpPr>
          <a:xfrm>
            <a:off x="1207313" y="1460706"/>
            <a:ext cx="9027313" cy="3456563"/>
            <a:chOff x="1207313" y="1460706"/>
            <a:chExt cx="9027313" cy="3456563"/>
          </a:xfrm>
        </p:grpSpPr>
        <p:pic>
          <p:nvPicPr>
            <p:cNvPr id="11" name="图片 10" descr="C:\Users\lenovo\Desktop\图3.jpg">
              <a:extLst>
                <a:ext uri="{FF2B5EF4-FFF2-40B4-BE49-F238E27FC236}">
                  <a16:creationId xmlns:a16="http://schemas.microsoft.com/office/drawing/2014/main" xmlns="" id="{BC282AF1-6AC0-458D-8D88-CFAAF02F3720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0254" y="1460706"/>
              <a:ext cx="7122319" cy="34565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椭圆 11"/>
            <p:cNvSpPr/>
            <p:nvPr/>
          </p:nvSpPr>
          <p:spPr>
            <a:xfrm>
              <a:off x="2736053" y="2181900"/>
              <a:ext cx="414338" cy="4000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07313" y="2035969"/>
              <a:ext cx="1478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Arrive time</a:t>
              </a:r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8146258" y="2198132"/>
              <a:ext cx="414338" cy="4000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30818" y="2199237"/>
              <a:ext cx="1478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Budget</a:t>
              </a:r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5432820" y="2210714"/>
              <a:ext cx="414338" cy="4000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755873" y="2308103"/>
              <a:ext cx="1478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Depart time</a:t>
              </a:r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121815" y="3384670"/>
              <a:ext cx="414338" cy="4000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18550" y="3851824"/>
              <a:ext cx="1478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Cost</a:t>
              </a:r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2943222" y="1274458"/>
            <a:ext cx="0" cy="3983342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30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5B7CE1E3-AFCF-47AA-96E7-B8FF43B87702}"/>
              </a:ext>
            </a:extLst>
          </p:cNvPr>
          <p:cNvSpPr/>
          <p:nvPr/>
        </p:nvSpPr>
        <p:spPr>
          <a:xfrm>
            <a:off x="2574764" y="338823"/>
            <a:ext cx="67121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 Walk-through Example </a:t>
            </a:r>
            <a:endParaRPr lang="zh-CN" altLang="en-US" sz="4000" b="1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678656" y="5382079"/>
                <a:ext cx="11294269" cy="7046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0170" indent="-90170" algn="just">
                  <a:lnSpc>
                    <a:spcPct val="9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𝓉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=2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𝑆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1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={1}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𝜌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=1/2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𝑏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=2&gt;</m:t>
                    </m:r>
                    <m:f>
                      <m:fPr>
                        <m:ctrlPr>
                          <a:rPr lang="zh-CN" altLang="zh-CN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zh-CN" altLang="zh-CN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𝜌</m:t>
                        </m:r>
                      </m:den>
                    </m:f>
                    <m:r>
                      <a:rPr lang="en-US" altLang="zh-CN" sz="2400" b="0" i="1" smtClean="0">
                        <a:latin typeface="Cambria Math"/>
                        <a:ea typeface="宋体" panose="02010600030101010101" pitchFamily="2" charset="-122"/>
                      </a:rPr>
                      <m:t>=</m:t>
                    </m:r>
                    <m:f>
                      <m:fPr>
                        <m:ctrlPr>
                          <a:rPr lang="zh-CN" altLang="zh-CN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/>
                            <a:ea typeface="Cambria Math" panose="02040503050406030204" pitchFamily="18" charset="0"/>
                          </a:rPr>
                          <m:t>1/2</m:t>
                        </m:r>
                      </m:num>
                      <m:den>
                        <m:r>
                          <a:rPr lang="en-US" altLang="zh-CN" sz="2400" i="1">
                            <a:latin typeface="Cambria Math"/>
                            <a:ea typeface="宋体" panose="02010600030101010101" pitchFamily="2" charset="-122"/>
                          </a:rPr>
                          <m:t>1/2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=1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, thus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𝑝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2</m:t>
                        </m:r>
                      </m:sub>
                    </m:sSub>
                    <m:r>
                      <a:rPr lang="en-US" altLang="zh-CN" sz="240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=0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.</a:t>
                </a:r>
                <a:endParaRPr lang="zh-CN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56" y="5382079"/>
                <a:ext cx="11294269" cy="704616"/>
              </a:xfrm>
              <a:prstGeom prst="rect">
                <a:avLst/>
              </a:prstGeom>
              <a:blipFill rotWithShape="1">
                <a:blip r:embed="rId2"/>
                <a:stretch>
                  <a:fillRect b="-17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组合 9"/>
          <p:cNvGrpSpPr/>
          <p:nvPr/>
        </p:nvGrpSpPr>
        <p:grpSpPr>
          <a:xfrm>
            <a:off x="1207313" y="1460706"/>
            <a:ext cx="9027313" cy="3456563"/>
            <a:chOff x="1207313" y="1460706"/>
            <a:chExt cx="9027313" cy="3456563"/>
          </a:xfrm>
        </p:grpSpPr>
        <p:pic>
          <p:nvPicPr>
            <p:cNvPr id="11" name="图片 10" descr="C:\Users\lenovo\Desktop\图3.jpg">
              <a:extLst>
                <a:ext uri="{FF2B5EF4-FFF2-40B4-BE49-F238E27FC236}">
                  <a16:creationId xmlns:a16="http://schemas.microsoft.com/office/drawing/2014/main" xmlns="" id="{BC282AF1-6AC0-458D-8D88-CFAAF02F3720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0254" y="1460706"/>
              <a:ext cx="7122319" cy="34565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椭圆 11"/>
            <p:cNvSpPr/>
            <p:nvPr/>
          </p:nvSpPr>
          <p:spPr>
            <a:xfrm>
              <a:off x="2736053" y="2181900"/>
              <a:ext cx="414338" cy="4000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07313" y="2035969"/>
              <a:ext cx="1478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Arrive time</a:t>
              </a:r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8146258" y="2198132"/>
              <a:ext cx="414338" cy="4000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30818" y="2199237"/>
              <a:ext cx="1478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Budget</a:t>
              </a:r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5432820" y="2210714"/>
              <a:ext cx="414338" cy="4000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755873" y="2308103"/>
              <a:ext cx="1478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Depart time</a:t>
              </a:r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121815" y="3384670"/>
              <a:ext cx="414338" cy="4000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18550" y="3851824"/>
              <a:ext cx="1478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Cost</a:t>
              </a:r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4475886" y="1197316"/>
            <a:ext cx="0" cy="3983342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7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5B7CE1E3-AFCF-47AA-96E7-B8FF43B87702}"/>
              </a:ext>
            </a:extLst>
          </p:cNvPr>
          <p:cNvSpPr/>
          <p:nvPr/>
        </p:nvSpPr>
        <p:spPr>
          <a:xfrm>
            <a:off x="2574764" y="338823"/>
            <a:ext cx="67121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 Walk-through Example </a:t>
            </a:r>
            <a:endParaRPr lang="zh-CN" altLang="en-US" sz="4000" b="1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678656" y="5382079"/>
                <a:ext cx="11294269" cy="7046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0170" indent="-90170" algn="just">
                  <a:lnSpc>
                    <a:spcPct val="9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𝓉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=4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𝑆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1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={1}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𝜌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=1/2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𝑏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3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=3&gt;</m:t>
                    </m:r>
                    <m:f>
                      <m:fPr>
                        <m:ctrlPr>
                          <a:rPr lang="zh-CN" altLang="zh-CN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zh-CN" altLang="zh-CN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𝜌</m:t>
                        </m:r>
                      </m:den>
                    </m:f>
                    <m:r>
                      <a:rPr lang="en-US" altLang="zh-CN" sz="2400" b="0" i="1" smtClean="0">
                        <a:latin typeface="Cambria Math"/>
                        <a:ea typeface="宋体" panose="02010600030101010101" pitchFamily="2" charset="-122"/>
                      </a:rPr>
                      <m:t>=</m:t>
                    </m:r>
                    <m:f>
                      <m:fPr>
                        <m:ctrlPr>
                          <a:rPr lang="zh-CN" altLang="zh-CN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/>
                            <a:ea typeface="Cambria Math" panose="02040503050406030204" pitchFamily="18" charset="0"/>
                          </a:rPr>
                          <m:t>1/2</m:t>
                        </m:r>
                      </m:num>
                      <m:den>
                        <m:r>
                          <a:rPr lang="en-US" altLang="zh-CN" sz="2400" i="1">
                            <a:latin typeface="Cambria Math"/>
                            <a:ea typeface="宋体" panose="02010600030101010101" pitchFamily="2" charset="-122"/>
                          </a:rPr>
                          <m:t>1/2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=1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, thus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𝑝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3</m:t>
                        </m:r>
                      </m:sub>
                    </m:sSub>
                    <m:r>
                      <a:rPr lang="en-US" altLang="zh-CN" sz="240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=0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.</a:t>
                </a:r>
                <a:endParaRPr lang="zh-CN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56" y="5382079"/>
                <a:ext cx="11294269" cy="704616"/>
              </a:xfrm>
              <a:prstGeom prst="rect">
                <a:avLst/>
              </a:prstGeom>
              <a:blipFill rotWithShape="1">
                <a:blip r:embed="rId2"/>
                <a:stretch>
                  <a:fillRect b="-17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组合 9"/>
          <p:cNvGrpSpPr/>
          <p:nvPr/>
        </p:nvGrpSpPr>
        <p:grpSpPr>
          <a:xfrm>
            <a:off x="1207313" y="1460706"/>
            <a:ext cx="9027313" cy="3456563"/>
            <a:chOff x="1207313" y="1460706"/>
            <a:chExt cx="9027313" cy="3456563"/>
          </a:xfrm>
        </p:grpSpPr>
        <p:pic>
          <p:nvPicPr>
            <p:cNvPr id="11" name="图片 10" descr="C:\Users\lenovo\Desktop\图3.jpg">
              <a:extLst>
                <a:ext uri="{FF2B5EF4-FFF2-40B4-BE49-F238E27FC236}">
                  <a16:creationId xmlns:a16="http://schemas.microsoft.com/office/drawing/2014/main" xmlns="" id="{BC282AF1-6AC0-458D-8D88-CFAAF02F3720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0254" y="1460706"/>
              <a:ext cx="7122319" cy="34565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椭圆 11"/>
            <p:cNvSpPr/>
            <p:nvPr/>
          </p:nvSpPr>
          <p:spPr>
            <a:xfrm>
              <a:off x="2736053" y="2181900"/>
              <a:ext cx="414338" cy="4000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07313" y="2035969"/>
              <a:ext cx="1478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Arrive time</a:t>
              </a:r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8146258" y="2198132"/>
              <a:ext cx="414338" cy="4000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30818" y="2199237"/>
              <a:ext cx="1478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Budget</a:t>
              </a:r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5432820" y="2210714"/>
              <a:ext cx="414338" cy="4000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755873" y="2308103"/>
              <a:ext cx="1478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Depart time</a:t>
              </a:r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121815" y="3384670"/>
              <a:ext cx="414338" cy="4000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18550" y="3851824"/>
              <a:ext cx="1478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Cost</a:t>
              </a:r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6018936" y="1197316"/>
            <a:ext cx="0" cy="3983342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8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5B7CE1E3-AFCF-47AA-96E7-B8FF43B87702}"/>
              </a:ext>
            </a:extLst>
          </p:cNvPr>
          <p:cNvSpPr/>
          <p:nvPr/>
        </p:nvSpPr>
        <p:spPr>
          <a:xfrm>
            <a:off x="2574764" y="338823"/>
            <a:ext cx="67121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 Walk-through Example </a:t>
            </a:r>
            <a:endParaRPr lang="zh-CN" altLang="en-US" sz="4000" b="1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678656" y="5382079"/>
                <a:ext cx="11294269" cy="7046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0170" indent="-90170" algn="just">
                  <a:lnSpc>
                    <a:spcPct val="9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𝓉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=6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𝑆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2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=∅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𝜌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=1/2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𝑏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4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=1≤</m:t>
                    </m:r>
                    <m:f>
                      <m:fPr>
                        <m:ctrlPr>
                          <a:rPr lang="zh-CN" altLang="zh-CN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4</m:t>
                            </m:r>
                          </m:sub>
                        </m:sSub>
                        <m:d>
                          <m:dPr>
                            <m:ctrlPr>
                              <a:rPr lang="zh-CN" altLang="zh-CN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𝜌</m:t>
                        </m:r>
                      </m:den>
                    </m:f>
                    <m:r>
                      <a:rPr lang="en-US" altLang="zh-CN" sz="2400" b="0" i="1" smtClean="0">
                        <a:latin typeface="Cambria Math"/>
                        <a:ea typeface="宋体" panose="02010600030101010101" pitchFamily="2" charset="-122"/>
                      </a:rPr>
                      <m:t>=</m:t>
                    </m:r>
                    <m:f>
                      <m:fPr>
                        <m:ctrlPr>
                          <a:rPr lang="zh-CN" altLang="zh-CN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/>
                            <a:ea typeface="Cambria Math" panose="02040503050406030204" pitchFamily="18" charset="0"/>
                          </a:rPr>
                          <m:t>1/2</m:t>
                        </m:r>
                      </m:num>
                      <m:den>
                        <m:r>
                          <a:rPr lang="en-US" altLang="zh-CN" sz="2400" i="1">
                            <a:latin typeface="Cambria Math"/>
                            <a:ea typeface="宋体" panose="02010600030101010101" pitchFamily="2" charset="-122"/>
                          </a:rPr>
                          <m:t>1/2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=1≤</m:t>
                    </m:r>
                    <m:sSup>
                      <m:sSupPr>
                        <m:ctrlPr>
                          <a:rPr lang="zh-CN" altLang="zh-CN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ℬ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2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=4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, thus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𝑝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4</m:t>
                        </m:r>
                      </m:sub>
                    </m:sSub>
                    <m:r>
                      <a:rPr lang="en-US" altLang="zh-CN" sz="240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=1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𝑆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={1, 4}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.</a:t>
                </a:r>
                <a:endParaRPr lang="zh-CN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56" y="5382079"/>
                <a:ext cx="11294269" cy="704616"/>
              </a:xfrm>
              <a:prstGeom prst="rect">
                <a:avLst/>
              </a:prstGeom>
              <a:blipFill rotWithShape="1">
                <a:blip r:embed="rId2"/>
                <a:stretch>
                  <a:fillRect b="-17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组合 9"/>
          <p:cNvGrpSpPr/>
          <p:nvPr/>
        </p:nvGrpSpPr>
        <p:grpSpPr>
          <a:xfrm>
            <a:off x="1207313" y="1460706"/>
            <a:ext cx="9027313" cy="3456563"/>
            <a:chOff x="1207313" y="1460706"/>
            <a:chExt cx="9027313" cy="3456563"/>
          </a:xfrm>
        </p:grpSpPr>
        <p:pic>
          <p:nvPicPr>
            <p:cNvPr id="11" name="图片 10" descr="C:\Users\lenovo\Desktop\图3.jpg">
              <a:extLst>
                <a:ext uri="{FF2B5EF4-FFF2-40B4-BE49-F238E27FC236}">
                  <a16:creationId xmlns:a16="http://schemas.microsoft.com/office/drawing/2014/main" xmlns="" id="{BC282AF1-6AC0-458D-8D88-CFAAF02F3720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0254" y="1460706"/>
              <a:ext cx="7122319" cy="34565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椭圆 11"/>
            <p:cNvSpPr/>
            <p:nvPr/>
          </p:nvSpPr>
          <p:spPr>
            <a:xfrm>
              <a:off x="2736053" y="2181900"/>
              <a:ext cx="414338" cy="4000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07313" y="2035969"/>
              <a:ext cx="1478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Arrive time</a:t>
              </a:r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8146258" y="2198132"/>
              <a:ext cx="414338" cy="4000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30818" y="2199237"/>
              <a:ext cx="1478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Budget</a:t>
              </a:r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5432820" y="2210714"/>
              <a:ext cx="414338" cy="4000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755873" y="2308103"/>
              <a:ext cx="1478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Depart time</a:t>
              </a:r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121815" y="3384670"/>
              <a:ext cx="414338" cy="4000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18550" y="3851824"/>
              <a:ext cx="1478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Cost</a:t>
              </a:r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7561986" y="1197316"/>
            <a:ext cx="0" cy="3983342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55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5B7CE1E3-AFCF-47AA-96E7-B8FF43B87702}"/>
              </a:ext>
            </a:extLst>
          </p:cNvPr>
          <p:cNvSpPr/>
          <p:nvPr/>
        </p:nvSpPr>
        <p:spPr>
          <a:xfrm>
            <a:off x="2574764" y="338823"/>
            <a:ext cx="67121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 Walk-through Example </a:t>
            </a:r>
            <a:endParaRPr lang="zh-CN" altLang="en-US" sz="4000" b="1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678656" y="5382079"/>
                <a:ext cx="11294269" cy="1308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0170" indent="-90170" algn="just">
                  <a:lnSpc>
                    <a:spcPct val="95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𝓉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=7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𝑑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/>
                            <a:ea typeface="宋体" panose="02010600030101010101" pitchFamily="2" charset="-122"/>
                          </a:rPr>
                          <m:t>1</m:t>
                        </m:r>
                      </m:sup>
                    </m:sSup>
                    <m:r>
                      <a:rPr lang="en-US" altLang="zh-CN" sz="240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𝓉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𝑆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′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={1, 2, 3}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ℬ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1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=2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, update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𝜌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=1/4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𝑏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4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=1≤</m:t>
                    </m:r>
                    <m:f>
                      <m:fPr>
                        <m:ctrlPr>
                          <a:rPr lang="zh-CN" altLang="zh-CN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4</m:t>
                            </m:r>
                          </m:sub>
                        </m:sSub>
                        <m:d>
                          <m:dPr>
                            <m:ctrlPr>
                              <a:rPr lang="zh-CN" altLang="zh-CN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\</m:t>
                            </m:r>
                            <m:r>
                              <m:rPr>
                                <m:lit/>
                              </m:rPr>
                              <a:rPr lang="en-US" altLang="zh-CN" sz="24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{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4}</m:t>
                            </m:r>
                          </m:e>
                        </m:d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𝜌</m:t>
                        </m:r>
                      </m:den>
                    </m:f>
                    <m:r>
                      <a:rPr lang="en-US" altLang="zh-CN" sz="2400" b="0" i="1" smtClean="0">
                        <a:latin typeface="Cambria Math"/>
                        <a:ea typeface="宋体" panose="02010600030101010101" pitchFamily="2" charset="-122"/>
                      </a:rPr>
                      <m:t>=</m:t>
                    </m:r>
                    <m:f>
                      <m:fPr>
                        <m:ctrlPr>
                          <a:rPr lang="zh-CN" altLang="zh-CN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/>
                            <a:ea typeface="Cambria Math" panose="02040503050406030204" pitchFamily="18" charset="0"/>
                          </a:rPr>
                          <m:t>1/2</m:t>
                        </m:r>
                      </m:num>
                      <m:den>
                        <m:r>
                          <a:rPr lang="en-US" altLang="zh-CN" sz="2400" i="1">
                            <a:latin typeface="Cambria Math"/>
                            <a:ea typeface="宋体" panose="02010600030101010101" pitchFamily="2" charset="-122"/>
                          </a:rPr>
                          <m:t>1/</m:t>
                        </m:r>
                        <m:r>
                          <a:rPr lang="en-US" altLang="zh-CN" sz="2400" b="0" i="1" smtClean="0">
                            <a:latin typeface="Cambria Math"/>
                            <a:ea typeface="宋体" panose="02010600030101010101" pitchFamily="2" charset="-122"/>
                          </a:rPr>
                          <m:t>4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=2≤</m:t>
                    </m:r>
                    <m:sSup>
                      <m:sSupPr>
                        <m:ctrlPr>
                          <a:rPr lang="zh-CN" altLang="zh-CN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ℬ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2</m:t>
                        </m:r>
                      </m:sup>
                    </m:sSup>
                    <m:r>
                      <a:rPr lang="en-US" altLang="zh-CN" sz="240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−</m:t>
                    </m:r>
                    <m:sSub>
                      <m:sSubPr>
                        <m:ctrlPr>
                          <a:rPr lang="zh-CN" altLang="zh-CN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𝑝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4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+</m:t>
                    </m:r>
                    <m:sSub>
                      <m:sSubPr>
                        <m:ctrlPr>
                          <a:rPr lang="zh-CN" altLang="zh-CN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𝑝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4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=4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,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4</m:t>
                            </m:r>
                          </m:sub>
                        </m:sSub>
                        <m:d>
                          <m:dPr>
                            <m:ctrlPr>
                              <a:rPr lang="zh-CN" altLang="zh-CN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\</m:t>
                            </m:r>
                            <m:r>
                              <m:rPr>
                                <m:lit/>
                              </m:rPr>
                              <a:rPr lang="en-US" altLang="zh-CN" sz="24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{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4}</m:t>
                            </m:r>
                          </m:e>
                        </m:d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𝜌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=2&gt;</m:t>
                    </m:r>
                    <m:sSub>
                      <m:sSubPr>
                        <m:ctrlPr>
                          <a:rPr lang="zh-CN" altLang="zh-CN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𝑝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4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=1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, thus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𝑝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 to 2.</a:t>
                </a:r>
                <a:endParaRPr lang="zh-CN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56" y="5382079"/>
                <a:ext cx="11294269" cy="130894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组合 9"/>
          <p:cNvGrpSpPr/>
          <p:nvPr/>
        </p:nvGrpSpPr>
        <p:grpSpPr>
          <a:xfrm>
            <a:off x="1207313" y="1460706"/>
            <a:ext cx="9027313" cy="3456563"/>
            <a:chOff x="1207313" y="1460706"/>
            <a:chExt cx="9027313" cy="3456563"/>
          </a:xfrm>
        </p:grpSpPr>
        <p:pic>
          <p:nvPicPr>
            <p:cNvPr id="11" name="图片 10" descr="C:\Users\lenovo\Desktop\图3.jpg">
              <a:extLst>
                <a:ext uri="{FF2B5EF4-FFF2-40B4-BE49-F238E27FC236}">
                  <a16:creationId xmlns:a16="http://schemas.microsoft.com/office/drawing/2014/main" xmlns="" id="{BC282AF1-6AC0-458D-8D88-CFAAF02F3720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0254" y="1460706"/>
              <a:ext cx="7122319" cy="34565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椭圆 11"/>
            <p:cNvSpPr/>
            <p:nvPr/>
          </p:nvSpPr>
          <p:spPr>
            <a:xfrm>
              <a:off x="2736053" y="2181900"/>
              <a:ext cx="414338" cy="4000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07313" y="2035969"/>
              <a:ext cx="1478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Arrive time</a:t>
              </a:r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8146258" y="2198132"/>
              <a:ext cx="414338" cy="4000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30818" y="2199237"/>
              <a:ext cx="1478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Budget</a:t>
              </a:r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5432820" y="2210714"/>
              <a:ext cx="414338" cy="4000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755873" y="2308103"/>
              <a:ext cx="1478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Depart time</a:t>
              </a:r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121815" y="3384670"/>
              <a:ext cx="414338" cy="4000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18550" y="3851824"/>
              <a:ext cx="1478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Cost</a:t>
              </a:r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8354970" y="1197316"/>
            <a:ext cx="0" cy="3983342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70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7">
            <a:extLst>
              <a:ext uri="{FF2B5EF4-FFF2-40B4-BE49-F238E27FC236}">
                <a16:creationId xmlns:a16="http://schemas.microsoft.com/office/drawing/2014/main" xmlns="" id="{AF070B6F-4219-4551-B32A-2EB8B91EB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213360"/>
            <a:ext cx="10497185" cy="642620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b="1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Crowdsourcing with </a:t>
            </a:r>
            <a:r>
              <a:rPr lang="en-US" altLang="zh-CN" sz="4000" b="1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Mobile Phone</a:t>
            </a:r>
            <a:endParaRPr lang="en-US" altLang="zh-CN" sz="40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7384" y="4527028"/>
            <a:ext cx="105509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cme" pitchFamily="2" charset="0"/>
              </a:rPr>
              <a:t>GPS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3919" y="1693471"/>
            <a:ext cx="183736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cme" pitchFamily="2" charset="0"/>
              </a:rPr>
              <a:t>Accelerometer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539" y="2974157"/>
            <a:ext cx="248978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cme" pitchFamily="2" charset="0"/>
              </a:rPr>
              <a:t>Digital  Compass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539" y="3546930"/>
            <a:ext cx="177644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cme" pitchFamily="2" charset="0"/>
              </a:rPr>
              <a:t>Microphone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66179" y="3554638"/>
            <a:ext cx="143020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cme" pitchFamily="2" charset="0"/>
              </a:rPr>
              <a:t>Camera</a:t>
            </a:r>
          </a:p>
        </p:txBody>
      </p:sp>
      <p:pic>
        <p:nvPicPr>
          <p:cNvPr id="17" name="Picture 11" descr="smartpho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830" y="2886189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>
            <a:off x="1880296" y="2425307"/>
            <a:ext cx="17155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cme" pitchFamily="2" charset="0"/>
              </a:rPr>
              <a:t>light sensor</a:t>
            </a:r>
            <a:endParaRPr lang="zh-CN" altLang="en-US" sz="3600" b="1" dirty="0">
              <a:ln w="10541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Acme" pitchFamily="2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75553" y="5260967"/>
            <a:ext cx="23936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cme" pitchFamily="2" charset="0"/>
              </a:rPr>
              <a:t>proximity sensor</a:t>
            </a:r>
            <a:endParaRPr lang="zh-CN" altLang="en-US" sz="3600" b="1" dirty="0">
              <a:ln w="10541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Acme" pitchFamily="2" charset="0"/>
            </a:endParaRPr>
          </a:p>
        </p:txBody>
      </p:sp>
      <p:cxnSp>
        <p:nvCxnSpPr>
          <p:cNvPr id="20" name="直线箭头连接符 27"/>
          <p:cNvCxnSpPr/>
          <p:nvPr/>
        </p:nvCxnSpPr>
        <p:spPr>
          <a:xfrm>
            <a:off x="5604535" y="3870095"/>
            <a:ext cx="1378150" cy="0"/>
          </a:xfrm>
          <a:prstGeom prst="straightConnector1">
            <a:avLst/>
          </a:prstGeom>
          <a:ln w="1746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33" descr="D:\博士论文和文献\文献\群智感知\DJ YANG\DJ给的资料\Incentive Mechanism Design\frugality\可能有用\fig\绘图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067" y="2299027"/>
            <a:ext cx="4156075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61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5B7CE1E3-AFCF-47AA-96E7-B8FF43B87702}"/>
              </a:ext>
            </a:extLst>
          </p:cNvPr>
          <p:cNvSpPr/>
          <p:nvPr/>
        </p:nvSpPr>
        <p:spPr>
          <a:xfrm>
            <a:off x="2574764" y="338823"/>
            <a:ext cx="67121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Theoretical Analysis</a:t>
            </a:r>
            <a:endParaRPr lang="zh-CN" altLang="en-US" sz="4000" b="1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082562" y="1414435"/>
            <a:ext cx="10154560" cy="1183326"/>
            <a:chOff x="1082562" y="1414435"/>
            <a:chExt cx="10154560" cy="1183326"/>
          </a:xfrm>
        </p:grpSpPr>
        <p:sp>
          <p:nvSpPr>
            <p:cNvPr id="20" name="TextBox 97"/>
            <p:cNvSpPr txBox="1">
              <a:spLocks noChangeArrowheads="1"/>
            </p:cNvSpPr>
            <p:nvPr/>
          </p:nvSpPr>
          <p:spPr bwMode="auto">
            <a:xfrm>
              <a:off x="1082562" y="1414435"/>
              <a:ext cx="9871681" cy="78856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anchor="ctr" anchorCtr="0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en-US" altLang="zh-CN" sz="2400" b="1" dirty="0" smtClean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Lemma </a:t>
              </a:r>
              <a:r>
                <a:rPr lang="en-US" altLang="zh-CN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  <a:r>
                <a:rPr lang="en-US" altLang="zh-CN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rPr>
                <a:t>. </a:t>
              </a:r>
              <a:r>
                <a:rPr lang="en-US" altLang="zh-CN" sz="24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MTSC is computationally </a:t>
              </a:r>
              <a:r>
                <a:rPr lang="en-US" altLang="zh-CN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efficient.</a:t>
              </a:r>
              <a:endPara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矩形 2"/>
                <p:cNvSpPr/>
                <p:nvPr/>
              </p:nvSpPr>
              <p:spPr>
                <a:xfrm>
                  <a:off x="1749321" y="2186366"/>
                  <a:ext cx="9487801" cy="411395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>
                  <a:spAutoFit/>
                </a:bodyPr>
                <a:lstStyle/>
                <a:p>
                  <a:r>
                    <a:rPr lang="en-US" altLang="zh-CN" dirty="0"/>
                    <a:t>Agent </a:t>
                  </a:r>
                  <a:r>
                    <a:rPr lang="en-US" altLang="zh-CN" dirty="0" smtClean="0"/>
                    <a:t>Selection: </a:t>
                  </a:r>
                  <a14:m>
                    <m:oMath xmlns:m="http://schemas.openxmlformats.org/officeDocument/2006/math">
                      <m:r>
                        <a:rPr lang="en-US" altLang="zh-CN" i="1">
                          <a:latin typeface="Cambria Math"/>
                        </a:rPr>
                        <m:t>𝑂</m:t>
                      </m:r>
                      <m:r>
                        <a:rPr lang="en-US" altLang="zh-CN" i="1">
                          <a:latin typeface="Cambria Math"/>
                        </a:rPr>
                        <m:t>(</m:t>
                      </m:r>
                      <m:r>
                        <a:rPr lang="en-US" altLang="zh-CN" i="1">
                          <a:latin typeface="Cambria Math"/>
                        </a:rPr>
                        <m:t>𝑚𝑎𝑥</m:t>
                      </m:r>
                      <m:d>
                        <m:dPr>
                          <m:begChr m:val="{"/>
                          <m:endChr m:val="}"/>
                          <m:ctrlPr>
                            <a:rPr lang="zh-CN" altLang="zh-CN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𝑚𝑎𝑥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𝐽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|"/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zh-CN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𝑆𝑁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𝑗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i="1">
                              <a:latin typeface="Cambria Math"/>
                            </a:rPr>
                            <m:t>𝑛</m:t>
                          </m:r>
                          <m:sSup>
                            <m:sSup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i="1">
                          <a:latin typeface="Cambria Math"/>
                        </a:rPr>
                        <m:t>)</m:t>
                      </m:r>
                    </m:oMath>
                  </a14:m>
                  <a:r>
                    <a:rPr lang="zh-CN" altLang="en-US" i="1" dirty="0" smtClean="0"/>
                    <a:t> </a:t>
                  </a:r>
                  <a:r>
                    <a:rPr lang="en-US" altLang="zh-CN" dirty="0"/>
                    <a:t>Online Reverse Auction</a:t>
                  </a:r>
                  <a:r>
                    <a:rPr lang="en-US" altLang="zh-CN" dirty="0" smtClean="0"/>
                    <a:t>: </a:t>
                  </a:r>
                  <a14:m>
                    <m:oMath xmlns:m="http://schemas.openxmlformats.org/officeDocument/2006/math">
                      <m:r>
                        <a:rPr lang="en-US" altLang="zh-CN" i="1">
                          <a:latin typeface="Cambria Math"/>
                        </a:rPr>
                        <m:t>𝑂</m:t>
                      </m:r>
                      <m:r>
                        <a:rPr lang="en-US" altLang="zh-CN" i="1">
                          <a:latin typeface="Cambria Math"/>
                        </a:rPr>
                        <m:t>(|</m:t>
                      </m:r>
                      <m:r>
                        <a:rPr lang="en-US" altLang="zh-CN" i="1">
                          <a:latin typeface="Cambria Math"/>
                        </a:rPr>
                        <m:t>𝑆𝑁</m:t>
                      </m:r>
                      <m:r>
                        <a:rPr lang="en-US" altLang="zh-CN" i="1">
                          <a:latin typeface="Cambria Math"/>
                        </a:rPr>
                        <m:t>|</m:t>
                      </m:r>
                      <m:sSup>
                        <m:sSup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latin typeface="Cambria Math"/>
                        </a:rPr>
                        <m:t>)</m:t>
                      </m:r>
                    </m:oMath>
                  </a14:m>
                  <a:endParaRPr lang="zh-CN" altLang="en-US" i="1" dirty="0"/>
                </a:p>
              </p:txBody>
            </p:sp>
          </mc:Choice>
          <mc:Fallback>
            <p:sp>
              <p:nvSpPr>
                <p:cNvPr id="3" name="矩形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9321" y="2186366"/>
                  <a:ext cx="9487801" cy="41139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513" t="-2857" b="-1285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组合 9"/>
          <p:cNvGrpSpPr/>
          <p:nvPr/>
        </p:nvGrpSpPr>
        <p:grpSpPr>
          <a:xfrm>
            <a:off x="1075415" y="2748955"/>
            <a:ext cx="10161707" cy="1175922"/>
            <a:chOff x="1075415" y="2748955"/>
            <a:chExt cx="10161707" cy="1175922"/>
          </a:xfrm>
        </p:grpSpPr>
        <p:sp>
          <p:nvSpPr>
            <p:cNvPr id="22" name="TextBox 97"/>
            <p:cNvSpPr txBox="1">
              <a:spLocks noChangeArrowheads="1"/>
            </p:cNvSpPr>
            <p:nvPr/>
          </p:nvSpPr>
          <p:spPr bwMode="auto">
            <a:xfrm>
              <a:off x="1075415" y="2748955"/>
              <a:ext cx="9871681" cy="78856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anchor="ctr" anchorCtr="0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Lemma 2. </a:t>
              </a:r>
              <a:r>
                <a:rPr lang="en-US" altLang="zh-CN" sz="24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MTSC is individually rational.</a:t>
              </a:r>
              <a:endParaRPr lang="zh-CN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776391" y="3555545"/>
              <a:ext cx="9460731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altLang="zh-CN" dirty="0"/>
                <a:t>Each </a:t>
              </a:r>
              <a:r>
                <a:rPr lang="en-US" altLang="zh-CN" dirty="0" smtClean="0"/>
                <a:t>user will </a:t>
              </a:r>
              <a:r>
                <a:rPr lang="en-US" altLang="zh-CN" dirty="0"/>
                <a:t>have a non-negative utility</a:t>
              </a:r>
              <a:endParaRPr lang="zh-CN" altLang="en-US" dirty="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075416" y="4052858"/>
            <a:ext cx="10161707" cy="1146299"/>
            <a:chOff x="1075416" y="4052858"/>
            <a:chExt cx="10161707" cy="1146299"/>
          </a:xfrm>
        </p:grpSpPr>
        <p:sp>
          <p:nvSpPr>
            <p:cNvPr id="23" name="TextBox 97"/>
            <p:cNvSpPr txBox="1">
              <a:spLocks noChangeArrowheads="1"/>
            </p:cNvSpPr>
            <p:nvPr/>
          </p:nvSpPr>
          <p:spPr bwMode="auto">
            <a:xfrm>
              <a:off x="1075416" y="4052858"/>
              <a:ext cx="9871681" cy="78856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anchor="ctr" anchorCtr="0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en-US" altLang="zh-CN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rPr>
                <a:t>Lemma </a:t>
              </a:r>
              <a:r>
                <a:rPr lang="en-US" altLang="zh-CN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rPr>
                <a:t>3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rPr>
                <a:t>. </a:t>
              </a:r>
              <a:r>
                <a:rPr lang="en-US" altLang="zh-CN" sz="24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MTSC is budget feasible</a:t>
              </a:r>
              <a:r>
                <a:rPr lang="en-US" altLang="zh-CN" sz="2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754986" y="4829825"/>
              <a:ext cx="9482137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altLang="zh-CN" dirty="0"/>
                <a:t>T</a:t>
              </a:r>
              <a:r>
                <a:rPr lang="en-US" altLang="zh-CN" dirty="0" smtClean="0"/>
                <a:t>he </a:t>
              </a:r>
              <a:r>
                <a:rPr lang="en-US" altLang="zh-CN" dirty="0"/>
                <a:t>total payment to the </a:t>
              </a:r>
              <a:r>
                <a:rPr lang="en-US" altLang="zh-CN" dirty="0" smtClean="0"/>
                <a:t>users is </a:t>
              </a:r>
              <a:r>
                <a:rPr lang="en-US" altLang="zh-CN" dirty="0"/>
                <a:t>smaller or equal to the </a:t>
              </a:r>
              <a:r>
                <a:rPr lang="en-US" altLang="zh-CN" dirty="0" smtClean="0"/>
                <a:t>total budget</a:t>
              </a:r>
              <a:endParaRPr lang="zh-CN" altLang="en-US" dirty="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109081" y="5331591"/>
            <a:ext cx="10128042" cy="1446755"/>
            <a:chOff x="1109081" y="5331591"/>
            <a:chExt cx="10128042" cy="1446755"/>
          </a:xfrm>
        </p:grpSpPr>
        <p:sp>
          <p:nvSpPr>
            <p:cNvPr id="24" name="TextBox 97"/>
            <p:cNvSpPr txBox="1">
              <a:spLocks noChangeArrowheads="1"/>
            </p:cNvSpPr>
            <p:nvPr/>
          </p:nvSpPr>
          <p:spPr bwMode="auto">
            <a:xfrm>
              <a:off x="1109081" y="5331591"/>
              <a:ext cx="9871681" cy="78856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anchor="ctr" anchorCtr="0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en-US" altLang="zh-CN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rPr>
                <a:t>Lemma </a:t>
              </a:r>
              <a:r>
                <a:rPr lang="en-US" altLang="zh-CN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rPr>
                <a:t>4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rPr>
                <a:t>. </a:t>
              </a:r>
              <a:r>
                <a:rPr lang="en-US" altLang="zh-CN" sz="24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MTSC is truthful (cost-truthful and time-truthful)</a:t>
              </a:r>
              <a:r>
                <a:rPr lang="en-US" altLang="zh-CN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683546" y="6132015"/>
              <a:ext cx="9553577" cy="64633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altLang="zh-CN" dirty="0"/>
                <a:t>N</a:t>
              </a:r>
              <a:r>
                <a:rPr lang="en-US" altLang="zh-CN" dirty="0" smtClean="0"/>
                <a:t>o user can </a:t>
              </a:r>
              <a:r>
                <a:rPr lang="en-US" altLang="zh-CN" dirty="0"/>
                <a:t>improve its utility by submitting false cost, arrival/departure time, no matter what others submit.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4961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7">
            <a:extLst>
              <a:ext uri="{FF2B5EF4-FFF2-40B4-BE49-F238E27FC236}">
                <a16:creationId xmlns:a16="http://schemas.microsoft.com/office/drawing/2014/main" xmlns="" id="{A0BC8F89-F158-4D9F-8F18-08C341927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461" y="213411"/>
            <a:ext cx="6757988" cy="642778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b="1" dirty="0"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Performance Evaluation</a:t>
            </a:r>
            <a:endParaRPr lang="zh-CN" altLang="en-US" sz="4000" b="1" dirty="0">
              <a:latin typeface="Arial" panose="020B0604020202020204" pitchFamily="34" charset="0"/>
              <a:ea typeface="Times New Roman" panose="02020603050405020304" charset="0"/>
              <a:cs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34BE046-6BD5-43AF-B48F-D490B5630914}"/>
              </a:ext>
            </a:extLst>
          </p:cNvPr>
          <p:cNvSpPr/>
          <p:nvPr/>
        </p:nvSpPr>
        <p:spPr>
          <a:xfrm>
            <a:off x="211435" y="1260063"/>
            <a:ext cx="617797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Benchmark 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algorithms: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97"/>
              <p:cNvSpPr txBox="1">
                <a:spLocks noChangeArrowheads="1"/>
              </p:cNvSpPr>
              <p:nvPr/>
            </p:nvSpPr>
            <p:spPr bwMode="auto">
              <a:xfrm>
                <a:off x="1000614" y="2050253"/>
                <a:ext cx="9871681" cy="951469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anchor="ctr" anchorCtr="0">
                <a:no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/>
                <a:r>
                  <a:rPr lang="en-US" altLang="zh-CN" sz="3200" b="1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Approximate optimal (offline</a:t>
                </a:r>
                <a:r>
                  <a:rPr lang="en-US" altLang="zh-CN" sz="3200" b="1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)[</a:t>
                </a:r>
                <a:r>
                  <a:rPr lang="en-US" altLang="zh-C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S. </a:t>
                </a:r>
                <a:r>
                  <a:rPr lang="en-US" altLang="zh-CN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Khullera,1999</a:t>
                </a:r>
                <a:r>
                  <a:rPr lang="en-US" altLang="zh-CN" sz="3200" b="1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]: </a:t>
                </a:r>
              </a:p>
              <a:p>
                <a:pPr algn="just"/>
                <a:r>
                  <a:rPr lang="en-US" altLang="zh-CN" sz="2400" b="1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kern="1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untruthful, </a:t>
                </a:r>
                <a:r>
                  <a:rPr lang="en-US" altLang="zh-CN" sz="2400" b="1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full </a:t>
                </a:r>
                <a:r>
                  <a:rPr lang="en-US" altLang="zh-CN" sz="2400" b="1" kern="1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knowledge, </a:t>
                </a:r>
                <a14:m>
                  <m:oMath xmlns:m="http://schemas.openxmlformats.org/officeDocument/2006/math">
                    <m:r>
                      <a:rPr lang="en-US" altLang="zh-CN" sz="2400" b="1" kern="100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(1−1/</m:t>
                    </m:r>
                    <m:r>
                      <a:rPr lang="en-US" altLang="zh-CN" sz="2400" b="1" kern="100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altLang="zh-CN" sz="2400" b="1" kern="100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400" b="1" kern="1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approximation</a:t>
                </a:r>
              </a:p>
            </p:txBody>
          </p:sp>
        </mc:Choice>
        <mc:Fallback xmlns="">
          <p:sp>
            <p:nvSpPr>
              <p:cNvPr id="6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0614" y="2050253"/>
                <a:ext cx="9871681" cy="951469"/>
              </a:xfrm>
              <a:prstGeom prst="rect">
                <a:avLst/>
              </a:prstGeom>
              <a:blipFill rotWithShape="1">
                <a:blip r:embed="rId2"/>
                <a:stretch>
                  <a:fillRect l="-1479" t="-7547" b="-13208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97"/>
          <p:cNvSpPr txBox="1">
            <a:spLocks noChangeArrowheads="1"/>
          </p:cNvSpPr>
          <p:nvPr/>
        </p:nvSpPr>
        <p:spPr bwMode="auto">
          <a:xfrm>
            <a:off x="1007758" y="3158500"/>
            <a:ext cx="9871681" cy="9634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en-US" altLang="zh-CN" sz="32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Proportional share (offline</a:t>
            </a:r>
            <a:r>
              <a:rPr lang="en-US" altLang="zh-CN" sz="32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)[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Singer,2010</a:t>
            </a:r>
            <a:r>
              <a:rPr lang="en-US" altLang="zh-CN" sz="32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]: </a:t>
            </a:r>
            <a:endParaRPr lang="en-US" altLang="zh-CN" sz="3200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b="1" kern="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truthful, using </a:t>
            </a:r>
            <a:r>
              <a:rPr lang="en-US" altLang="zh-CN" sz="2400" b="1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proportional share rule</a:t>
            </a:r>
          </a:p>
        </p:txBody>
      </p:sp>
      <p:sp>
        <p:nvSpPr>
          <p:cNvPr id="8" name="TextBox 97"/>
          <p:cNvSpPr txBox="1">
            <a:spLocks noChangeArrowheads="1"/>
          </p:cNvSpPr>
          <p:nvPr/>
        </p:nvSpPr>
        <p:spPr bwMode="auto">
          <a:xfrm>
            <a:off x="1006610" y="4268154"/>
            <a:ext cx="9871681" cy="9467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just">
              <a:lnSpc>
                <a:spcPct val="95000"/>
              </a:lnSpc>
              <a:spcAft>
                <a:spcPts val="0"/>
              </a:spcAft>
            </a:pPr>
            <a:r>
              <a:rPr lang="en-US" altLang="zh-CN" sz="32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 (online): </a:t>
            </a:r>
            <a:endParaRPr lang="en-US" altLang="zh-CN" sz="3200" b="1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95000"/>
              </a:lnSpc>
              <a:spcAft>
                <a:spcPts val="0"/>
              </a:spcAft>
            </a:pPr>
            <a:r>
              <a:rPr lang="en-US" altLang="zh-CN" sz="2400" b="1" kern="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truthful</a:t>
            </a:r>
            <a:r>
              <a:rPr lang="en-US" altLang="zh-CN" sz="2400" b="1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kern="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selecting </a:t>
            </a:r>
            <a:r>
              <a:rPr lang="en-US" altLang="zh-CN" sz="2400" b="1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agents </a:t>
            </a:r>
            <a:r>
              <a:rPr lang="en-US" altLang="zh-CN" sz="2400" b="1" kern="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randomly </a:t>
            </a:r>
            <a:endParaRPr lang="zh-CN" altLang="zh-CN" sz="2400" b="1" kern="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934BE046-6BD5-43AF-B48F-D490B5630914}"/>
              </a:ext>
            </a:extLst>
          </p:cNvPr>
          <p:cNvSpPr/>
          <p:nvPr/>
        </p:nvSpPr>
        <p:spPr>
          <a:xfrm>
            <a:off x="211435" y="5575759"/>
            <a:ext cx="831125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Dataset</a:t>
            </a:r>
            <a:r>
              <a:rPr lang="en-US" altLang="zh-C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social 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circle data from Facebook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65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8859AD58-3AED-4E38-AB2B-97A7646DF6D2}"/>
              </a:ext>
            </a:extLst>
          </p:cNvPr>
          <p:cNvSpPr/>
          <p:nvPr/>
        </p:nvSpPr>
        <p:spPr>
          <a:xfrm>
            <a:off x="0" y="0"/>
            <a:ext cx="7162800" cy="6667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Value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DB2A4A71-280B-4629-AAC2-B76A1587E7A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65" y="813751"/>
            <a:ext cx="3888740" cy="2996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4" descr="C:\Users\lenovo\Desktop\图片-管程程\图片\图4(c).JPG">
            <a:extLst>
              <a:ext uri="{FF2B5EF4-FFF2-40B4-BE49-F238E27FC236}">
                <a16:creationId xmlns:a16="http://schemas.microsoft.com/office/drawing/2014/main" xmlns="" id="{C9552110-0D50-4097-961A-B2AE067E77A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65" y="3861752"/>
            <a:ext cx="3888740" cy="2996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A62B125C-172B-4BDC-97BF-0ADAF12360C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030" y="813751"/>
            <a:ext cx="3733800" cy="2996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图片 16" descr="C:\Users\lenovo\Desktop\图片-管程程\图片\图4(d).JPG">
            <a:extLst>
              <a:ext uri="{FF2B5EF4-FFF2-40B4-BE49-F238E27FC236}">
                <a16:creationId xmlns:a16="http://schemas.microsoft.com/office/drawing/2014/main" xmlns="" id="{4ACDB61C-FDE0-450C-96F0-5A05DD9CFAB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030" y="3861752"/>
            <a:ext cx="3733800" cy="28628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FDB55920-FDF7-4DCB-9637-3742ECD677DF}"/>
              </a:ext>
            </a:extLst>
          </p:cNvPr>
          <p:cNvSpPr txBox="1"/>
          <p:nvPr/>
        </p:nvSpPr>
        <p:spPr>
          <a:xfrm>
            <a:off x="8576830" y="1521887"/>
            <a:ext cx="3338945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MSTC always achieves better performance than random 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mechanism.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2">
            <a:extLst>
              <a:ext uri="{FF2B5EF4-FFF2-40B4-BE49-F238E27FC236}">
                <a16:creationId xmlns:a16="http://schemas.microsoft.com/office/drawing/2014/main" xmlns="" id="{FDB55920-FDF7-4DCB-9637-3742ECD677DF}"/>
              </a:ext>
            </a:extLst>
          </p:cNvPr>
          <p:cNvSpPr txBox="1"/>
          <p:nvPr/>
        </p:nvSpPr>
        <p:spPr>
          <a:xfrm>
            <a:off x="8629214" y="3817406"/>
            <a:ext cx="3338945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 between MSTC and Proportional Share (the best in truthful offline mechanisms) is very small.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39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BC20BEC-A9A8-4F49-8E6A-020F38EC7584}"/>
              </a:ext>
            </a:extLst>
          </p:cNvPr>
          <p:cNvSpPr/>
          <p:nvPr/>
        </p:nvSpPr>
        <p:spPr>
          <a:xfrm>
            <a:off x="0" y="0"/>
            <a:ext cx="7162800" cy="6667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B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Truthfulness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8B28253-7001-4EB6-96F0-C3F3B51CE26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12" y="929486"/>
            <a:ext cx="3600000" cy="221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2B5EC5BD-BD93-467C-9294-418D70855F7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193" y="766177"/>
            <a:ext cx="3600000" cy="229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661BEA2-1733-448F-AC4E-EFCDDCDD845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80" y="3429000"/>
            <a:ext cx="3600000" cy="221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86EF1B8-3872-4308-B443-7E800934B7D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827" y="3310268"/>
            <a:ext cx="3600000" cy="22182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E475AE58-37F8-4088-B00F-8CC47611FAA0}"/>
              </a:ext>
            </a:extLst>
          </p:cNvPr>
          <p:cNvSpPr txBox="1"/>
          <p:nvPr/>
        </p:nvSpPr>
        <p:spPr>
          <a:xfrm>
            <a:off x="8536781" y="1874728"/>
            <a:ext cx="3328988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users cannot 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 their payoff by submit false cost, arrival time or departure time.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618589" y="3059668"/>
                <a:ext cx="54728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(a)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zh-CN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14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=5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 smtClean="0"/>
                  <a:t>                                    (</a:t>
                </a:r>
                <a:r>
                  <a:rPr lang="en-US" altLang="zh-CN" dirty="0"/>
                  <a:t>b)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zh-CN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95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=3</m:t>
                    </m:r>
                  </m:oMath>
                </a14:m>
                <a:endParaRPr lang="zh-CN" altLang="zh-CN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589" y="3059668"/>
                <a:ext cx="5472845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003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497141" y="5631871"/>
                <a:ext cx="59697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(c)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𝑟𝑎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37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=136</m:t>
                    </m:r>
                  </m:oMath>
                </a14:m>
                <a:r>
                  <a:rPr lang="en-US" altLang="zh-CN" dirty="0"/>
                  <a:t>                           </a:t>
                </a:r>
                <a:r>
                  <a:rPr lang="en-US" altLang="zh-CN" dirty="0" smtClean="0"/>
                  <a:t>      (</a:t>
                </a:r>
                <a:r>
                  <a:rPr lang="en-US" altLang="zh-CN" dirty="0"/>
                  <a:t>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𝑟𝑑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37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=563</m:t>
                    </m:r>
                  </m:oMath>
                </a14:m>
                <a:endParaRPr lang="zh-CN" altLang="zh-CN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141" y="5631871"/>
                <a:ext cx="5969776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919" t="-8333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06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7">
            <a:extLst>
              <a:ext uri="{FF2B5EF4-FFF2-40B4-BE49-F238E27FC236}">
                <a16:creationId xmlns:a16="http://schemas.microsoft.com/office/drawing/2014/main" xmlns="" id="{A0BC8F89-F158-4D9F-8F18-08C341927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461" y="213411"/>
            <a:ext cx="6757988" cy="642778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b="1" dirty="0" smtClean="0"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Conclusion</a:t>
            </a:r>
            <a:endParaRPr lang="zh-CN" altLang="en-US" sz="4000" b="1" dirty="0">
              <a:latin typeface="Arial" panose="020B0604020202020204" pitchFamily="34" charset="0"/>
              <a:ea typeface="Times New Roman" panose="02020603050405020304" charset="0"/>
              <a:cs typeface="Arial" panose="020B0604020202020204" pitchFamily="34" charset="0"/>
            </a:endParaRPr>
          </a:p>
        </p:txBody>
      </p:sp>
      <p:sp>
        <p:nvSpPr>
          <p:cNvPr id="3" name="TextBox 97"/>
          <p:cNvSpPr txBox="1">
            <a:spLocks noChangeArrowheads="1"/>
          </p:cNvSpPr>
          <p:nvPr/>
        </p:nvSpPr>
        <p:spPr bwMode="auto">
          <a:xfrm>
            <a:off x="699417" y="1828800"/>
            <a:ext cx="10694853" cy="10586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present a two-tiered social crowdsourcing architecture to solve the insufficient participation problem using the social network in online 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scenario.</a:t>
            </a:r>
            <a:endParaRPr lang="en-US" altLang="zh-CN" sz="2400" b="1" kern="1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97"/>
          <p:cNvSpPr txBox="1">
            <a:spLocks noChangeArrowheads="1"/>
          </p:cNvSpPr>
          <p:nvPr/>
        </p:nvSpPr>
        <p:spPr bwMode="auto">
          <a:xfrm>
            <a:off x="699418" y="3158500"/>
            <a:ext cx="10694853" cy="9634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propose the </a:t>
            </a:r>
            <a:r>
              <a:rPr lang="en-US" altLang="zh-C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Agent Selection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algorithm based on the historical information 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optimize the online duration coverage and the unit influence simultaneously.</a:t>
            </a:r>
            <a:endParaRPr lang="zh-CN" altLang="zh-C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97"/>
          <p:cNvSpPr txBox="1">
            <a:spLocks noChangeArrowheads="1"/>
          </p:cNvSpPr>
          <p:nvPr/>
        </p:nvSpPr>
        <p:spPr bwMode="auto">
          <a:xfrm>
            <a:off x="699418" y="4375313"/>
            <a:ext cx="10694853" cy="14682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just">
              <a:lnSpc>
                <a:spcPct val="95000"/>
              </a:lnSpc>
              <a:spcAft>
                <a:spcPts val="0"/>
              </a:spcAft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design the </a:t>
            </a:r>
            <a:r>
              <a:rPr lang="en-US" altLang="zh-C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Reverse Auction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selecting the social neighbors and calculating payments. We show that the designed auction satisfies the desirable properties of computational efficiency, individual rationality, budget feasibility, and truthfulness.</a:t>
            </a:r>
            <a:endParaRPr lang="zh-CN" altLang="zh-CN" sz="2400" b="1" kern="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17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B051C9DA-5498-4050-A1F6-A0000A621C67}"/>
              </a:ext>
            </a:extLst>
          </p:cNvPr>
          <p:cNvSpPr/>
          <p:nvPr/>
        </p:nvSpPr>
        <p:spPr>
          <a:xfrm>
            <a:off x="3024279" y="2204910"/>
            <a:ext cx="9167720" cy="2104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xmlns="" id="{5EE42E1A-E699-4AE4-9B24-A04CF7C2C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279" y="2657032"/>
            <a:ext cx="682171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7200" b="1" dirty="0">
                <a:latin typeface="Times New Roman" panose="02020603050405020304" charset="0"/>
                <a:ea typeface="方正粗倩简体" panose="03000509000000000000" pitchFamily="65" charset="-122"/>
                <a:cs typeface="Times New Roman" panose="02020603050405020304" charset="0"/>
              </a:rPr>
              <a:t>Thank</a:t>
            </a:r>
            <a:r>
              <a:rPr lang="zh-CN" altLang="en-US" sz="7200" b="1" dirty="0">
                <a:latin typeface="Times New Roman" panose="02020603050405020304" charset="0"/>
                <a:ea typeface="方正粗倩简体" panose="03000509000000000000" pitchFamily="65" charset="-122"/>
                <a:cs typeface="Times New Roman" panose="02020603050405020304" charset="0"/>
              </a:rPr>
              <a:t> </a:t>
            </a:r>
            <a:r>
              <a:rPr lang="en-US" altLang="zh-CN" sz="7200" b="1" dirty="0">
                <a:latin typeface="Times New Roman" panose="02020603050405020304" charset="0"/>
                <a:ea typeface="方正粗倩简体" panose="03000509000000000000" pitchFamily="65" charset="-122"/>
                <a:cs typeface="Times New Roman" panose="02020603050405020304" charset="0"/>
              </a:rPr>
              <a:t>You!</a:t>
            </a:r>
            <a:endParaRPr lang="zh-CN" altLang="en-US" sz="7200" b="1" dirty="0">
              <a:latin typeface="Times New Roman" panose="02020603050405020304" charset="0"/>
              <a:ea typeface="方正粗倩简体" panose="03000509000000000000" pitchFamily="65" charset="-122"/>
              <a:cs typeface="Times New Roman" panose="02020603050405020304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D4E781C1-2996-40DF-8019-54F0BE12C571}"/>
              </a:ext>
            </a:extLst>
          </p:cNvPr>
          <p:cNvGrpSpPr/>
          <p:nvPr/>
        </p:nvGrpSpPr>
        <p:grpSpPr>
          <a:xfrm>
            <a:off x="0" y="2204912"/>
            <a:ext cx="2104572" cy="2104572"/>
            <a:chOff x="0" y="2204912"/>
            <a:chExt cx="2104572" cy="2104572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78C1D4E7-F214-49AA-A3EA-82309C4D16FA}"/>
                </a:ext>
              </a:extLst>
            </p:cNvPr>
            <p:cNvSpPr/>
            <p:nvPr/>
          </p:nvSpPr>
          <p:spPr>
            <a:xfrm>
              <a:off x="0" y="2204912"/>
              <a:ext cx="2104571" cy="2104571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Picture 29">
              <a:extLst>
                <a:ext uri="{FF2B5EF4-FFF2-40B4-BE49-F238E27FC236}">
                  <a16:creationId xmlns:a16="http://schemas.microsoft.com/office/drawing/2014/main" xmlns="" id="{1DFF1E3F-A76F-4B53-8411-41358AE49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204912"/>
              <a:ext cx="2104572" cy="2104572"/>
            </a:xfrm>
            <a:prstGeom prst="rect">
              <a:avLst/>
            </a:prstGeom>
          </p:spPr>
        </p:pic>
      </p:grpSp>
      <p:pic>
        <p:nvPicPr>
          <p:cNvPr id="7" name="Picture 2" descr="C:\Users\lenovo\Desktop\201705221127328450.jpg">
            <a:extLst>
              <a:ext uri="{FF2B5EF4-FFF2-40B4-BE49-F238E27FC236}">
                <a16:creationId xmlns:a16="http://schemas.microsoft.com/office/drawing/2014/main" xmlns="" id="{78F2CF8F-8BDE-425E-908B-8BDE50CDA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2865"/>
            <a:ext cx="3715616" cy="208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49">
            <a:extLst>
              <a:ext uri="{FF2B5EF4-FFF2-40B4-BE49-F238E27FC236}">
                <a16:creationId xmlns:a16="http://schemas.microsoft.com/office/drawing/2014/main" xmlns="" id="{32C3640E-09C0-4583-AA08-C9BE9558C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5780" y="4861213"/>
            <a:ext cx="1603965" cy="64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Q &amp; A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73D78662-D592-4114-81A9-27FF05BDCA15}"/>
              </a:ext>
            </a:extLst>
          </p:cNvPr>
          <p:cNvSpPr/>
          <p:nvPr/>
        </p:nvSpPr>
        <p:spPr>
          <a:xfrm>
            <a:off x="1309262" y="5766418"/>
            <a:ext cx="9206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http://faculty.cs.njupt.edu.cn/~xujia/home.html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 </a:t>
            </a:r>
          </a:p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xujia@njupt.edu.cn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026" name="Picture 2" descr="C:\Users\lenovo\Desktop\qrcode_for_gh_81f7b700a394_2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7" y="4281384"/>
            <a:ext cx="245745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06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902" y="2349863"/>
            <a:ext cx="11747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168" y="2430826"/>
            <a:ext cx="13716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pow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9" y="2597513"/>
            <a:ext cx="17367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5303984" y="3672251"/>
            <a:ext cx="14431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b="1" dirty="0" smtClean="0">
                <a:latin typeface="Korolev Medium"/>
              </a:rPr>
              <a:t>Computing ability</a:t>
            </a:r>
            <a:endParaRPr lang="en-US" altLang="zh-CN" b="1" dirty="0">
              <a:latin typeface="Korolev Medium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428854" y="3672251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b="1" dirty="0">
                <a:latin typeface="Korolev Medium"/>
              </a:rPr>
              <a:t>Memory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260634" y="3672251"/>
            <a:ext cx="99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b="1" dirty="0">
                <a:latin typeface="Korolev Medium"/>
              </a:rPr>
              <a:t>Power</a:t>
            </a:r>
          </a:p>
        </p:txBody>
      </p:sp>
      <p:pic>
        <p:nvPicPr>
          <p:cNvPr id="8" name="Picture 14"/>
          <p:cNvPicPr>
            <a:picLocks noChangeAspect="1"/>
          </p:cNvPicPr>
          <p:nvPr/>
        </p:nvPicPr>
        <p:blipFill rotWithShape="1">
          <a:blip r:embed="rId5" cstate="print">
            <a:extLst/>
          </a:blip>
          <a:srcRect l="13816" r="14045"/>
          <a:stretch/>
        </p:blipFill>
        <p:spPr>
          <a:xfrm>
            <a:off x="9229062" y="2411897"/>
            <a:ext cx="1297551" cy="1077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9225964" y="3642088"/>
            <a:ext cx="1362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b="1" dirty="0">
                <a:latin typeface="Korolev Medium"/>
              </a:rPr>
              <a:t>Privacy</a:t>
            </a:r>
          </a:p>
        </p:txBody>
      </p:sp>
      <p:pic>
        <p:nvPicPr>
          <p:cNvPr id="10" name="图片 12" descr="tim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339" y="2459401"/>
            <a:ext cx="10445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7328902" y="3680188"/>
            <a:ext cx="88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b="1" dirty="0">
                <a:latin typeface="Korolev Medium"/>
              </a:rPr>
              <a:t>TIME</a:t>
            </a:r>
          </a:p>
        </p:txBody>
      </p:sp>
      <p:sp>
        <p:nvSpPr>
          <p:cNvPr id="12" name="矩形 11"/>
          <p:cNvSpPr/>
          <p:nvPr/>
        </p:nvSpPr>
        <p:spPr>
          <a:xfrm>
            <a:off x="2533011" y="4680281"/>
            <a:ext cx="6596668" cy="7067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compensate users</a:t>
            </a:r>
            <a:r>
              <a:rPr lang="en-US" altLang="zh-CN" sz="2400" b="1" dirty="0"/>
              <a:t>’ cost</a:t>
            </a:r>
            <a:endParaRPr lang="zh-CN" altLang="en-US" sz="2400" b="1" dirty="0"/>
          </a:p>
        </p:txBody>
      </p:sp>
      <p:sp>
        <p:nvSpPr>
          <p:cNvPr id="13" name="矩形 12"/>
          <p:cNvSpPr/>
          <p:nvPr/>
        </p:nvSpPr>
        <p:spPr>
          <a:xfrm>
            <a:off x="2533011" y="5664128"/>
            <a:ext cx="6596668" cy="7067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</a:rPr>
              <a:t>help to achieve good service quality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TextBox 97"/>
          <p:cNvSpPr txBox="1">
            <a:spLocks noChangeArrowheads="1"/>
          </p:cNvSpPr>
          <p:nvPr/>
        </p:nvSpPr>
        <p:spPr bwMode="auto">
          <a:xfrm>
            <a:off x="277084" y="220287"/>
            <a:ext cx="11127855" cy="642620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b="1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Incentive </a:t>
            </a:r>
            <a:r>
              <a:rPr lang="en-US" altLang="zh-CN" sz="4000" b="1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Mechanisms </a:t>
            </a:r>
            <a:r>
              <a:rPr lang="en-US" altLang="zh-CN" sz="4000" b="1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for </a:t>
            </a:r>
            <a:r>
              <a:rPr lang="en-US" altLang="zh-CN" sz="4000" b="1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Mobile Crowdsourcing</a:t>
            </a:r>
            <a:endParaRPr lang="zh-CN" altLang="en-US" sz="40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7">
            <a:extLst>
              <a:ext uri="{FF2B5EF4-FFF2-40B4-BE49-F238E27FC236}">
                <a16:creationId xmlns:a16="http://schemas.microsoft.com/office/drawing/2014/main" xmlns="" id="{E72D4017-5843-4A14-A898-F8694307B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6078" y="349222"/>
            <a:ext cx="6237084" cy="642778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nsufficient Participants</a:t>
            </a:r>
            <a:endParaRPr lang="zh-CN" altLang="en-US" sz="4000" b="1" dirty="0">
              <a:solidFill>
                <a:schemeClr val="bg1"/>
              </a:solidFill>
              <a:latin typeface="Arial" panose="020B0604020202020204" pitchFamily="34" charset="0"/>
              <a:ea typeface="方正粗倩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5FA1582-6048-45BC-87AE-935EF66E2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700" y="2138623"/>
            <a:ext cx="6105704" cy="220224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347046" y="4681850"/>
            <a:ext cx="1096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618.65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lenovo\Desktop\timg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554" y="208063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enovo\Desktop\timg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52" y="2101861"/>
            <a:ext cx="2195938" cy="219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720835" y="4709808"/>
            <a:ext cx="979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6.02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20219" y="4719492"/>
            <a:ext cx="1056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3.83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1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timg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393032"/>
            <a:ext cx="2972594" cy="382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7">
            <a:extLst>
              <a:ext uri="{FF2B5EF4-FFF2-40B4-BE49-F238E27FC236}">
                <a16:creationId xmlns:a16="http://schemas.microsoft.com/office/drawing/2014/main" xmlns="" id="{4A732C0D-2084-480B-98A7-1E2F82F3916F}"/>
              </a:ext>
            </a:extLst>
          </p:cNvPr>
          <p:cNvSpPr txBox="1"/>
          <p:nvPr/>
        </p:nvSpPr>
        <p:spPr>
          <a:xfrm>
            <a:off x="686105" y="5430775"/>
            <a:ext cx="11106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Spread</a:t>
            </a:r>
            <a:r>
              <a:rPr lang="en-US" altLang="zh-CN" sz="3200" dirty="0"/>
              <a:t> the sensing tasks to the </a:t>
            </a:r>
            <a:r>
              <a:rPr lang="en-US" altLang="zh-CN" sz="3200" dirty="0">
                <a:solidFill>
                  <a:srgbClr val="00B050"/>
                </a:solidFill>
              </a:rPr>
              <a:t>social network </a:t>
            </a:r>
            <a:r>
              <a:rPr lang="en-US" altLang="zh-CN" sz="3200" dirty="0"/>
              <a:t>to attract more smartphone </a:t>
            </a:r>
            <a:r>
              <a:rPr lang="en-US" altLang="zh-CN" sz="3200" dirty="0" smtClean="0"/>
              <a:t>users.</a:t>
            </a:r>
            <a:endParaRPr lang="zh-CN" altLang="en-US" sz="3200" dirty="0"/>
          </a:p>
        </p:txBody>
      </p:sp>
      <p:sp>
        <p:nvSpPr>
          <p:cNvPr id="8" name="TextBox 97">
            <a:extLst>
              <a:ext uri="{FF2B5EF4-FFF2-40B4-BE49-F238E27FC236}">
                <a16:creationId xmlns:a16="http://schemas.microsoft.com/office/drawing/2014/main" xmlns="" id="{E72D4017-5843-4A14-A898-F8694307B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6078" y="349222"/>
            <a:ext cx="6237084" cy="642778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Basic Idea</a:t>
            </a:r>
            <a:endParaRPr lang="zh-CN" altLang="en-US" sz="4000" b="1" dirty="0">
              <a:solidFill>
                <a:schemeClr val="bg1"/>
              </a:solidFill>
              <a:latin typeface="Arial" panose="020B0604020202020204" pitchFamily="34" charset="0"/>
              <a:ea typeface="方正粗倩简体" panose="03000509000000000000" pitchFamily="65" charset="-122"/>
              <a:cs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24730" y="727869"/>
            <a:ext cx="8823562" cy="4623792"/>
            <a:chOff x="1024730" y="727869"/>
            <a:chExt cx="8823562" cy="4623792"/>
          </a:xfrm>
        </p:grpSpPr>
        <p:pic>
          <p:nvPicPr>
            <p:cNvPr id="4099" name="Picture 3" descr="C:\Users\lenovo\Desktop\timg (4)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730" y="727869"/>
              <a:ext cx="1497013" cy="1497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 descr="C:\Users\lenovo\Desktop\timg (5)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457" y="3896521"/>
              <a:ext cx="1318418" cy="1318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C:\Users\lenovo\Desktop\timg (6)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9141" y="999332"/>
              <a:ext cx="1329151" cy="1322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3" name="Picture 7" descr="C:\Users\lenovo\Desktop\timg (7)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9678" y="3759796"/>
              <a:ext cx="1144169" cy="1591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左箭头 1"/>
            <p:cNvSpPr/>
            <p:nvPr/>
          </p:nvSpPr>
          <p:spPr>
            <a:xfrm rot="1432870">
              <a:off x="2956913" y="1736633"/>
              <a:ext cx="964407" cy="571500"/>
            </a:xfrm>
            <a:prstGeom prst="leftArrow">
              <a:avLst/>
            </a:prstGeom>
            <a:solidFill>
              <a:srgbClr val="2456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左箭头 9"/>
            <p:cNvSpPr/>
            <p:nvPr/>
          </p:nvSpPr>
          <p:spPr>
            <a:xfrm rot="19588191">
              <a:off x="2863453" y="3932435"/>
              <a:ext cx="964407" cy="571500"/>
            </a:xfrm>
            <a:prstGeom prst="leftArrow">
              <a:avLst/>
            </a:prstGeom>
            <a:solidFill>
              <a:srgbClr val="2456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左箭头 10"/>
            <p:cNvSpPr/>
            <p:nvPr/>
          </p:nvSpPr>
          <p:spPr>
            <a:xfrm rot="8649494">
              <a:off x="7459261" y="1715200"/>
              <a:ext cx="964407" cy="571500"/>
            </a:xfrm>
            <a:prstGeom prst="leftArrow">
              <a:avLst/>
            </a:prstGeom>
            <a:solidFill>
              <a:srgbClr val="2456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左箭头 11"/>
            <p:cNvSpPr/>
            <p:nvPr/>
          </p:nvSpPr>
          <p:spPr>
            <a:xfrm rot="12374766">
              <a:off x="7381873" y="3775083"/>
              <a:ext cx="964407" cy="571500"/>
            </a:xfrm>
            <a:prstGeom prst="leftArrow">
              <a:avLst/>
            </a:prstGeom>
            <a:solidFill>
              <a:srgbClr val="2456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941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:\博士论文和文献\文献\群智感知\DJ YANG\DJ给的资料\Incentive Mechanism Design\An Online Incentive Mechanism for Large-scale Mobile Crowdsourcing based on Two-tiered Social Crowdsourcing Architecture\fig1.jpg">
            <a:extLst>
              <a:ext uri="{FF2B5EF4-FFF2-40B4-BE49-F238E27FC236}">
                <a16:creationId xmlns:a16="http://schemas.microsoft.com/office/drawing/2014/main" xmlns="" id="{AE2CAC50-6341-4565-B829-65E2FBCDB71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076" y="1958647"/>
            <a:ext cx="7765847" cy="387065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97">
            <a:extLst>
              <a:ext uri="{FF2B5EF4-FFF2-40B4-BE49-F238E27FC236}">
                <a16:creationId xmlns:a16="http://schemas.microsoft.com/office/drawing/2014/main" xmlns="" id="{E72D4017-5843-4A14-A898-F8694307B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49" y="349222"/>
            <a:ext cx="11815763" cy="642778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wo-tiered </a:t>
            </a:r>
            <a:r>
              <a:rPr lang="en-US" altLang="zh-CN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 Crowdsourcing Architecture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2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49380" y="349222"/>
            <a:ext cx="11693237" cy="2144797"/>
            <a:chOff x="249380" y="349222"/>
            <a:chExt cx="11693237" cy="2144797"/>
          </a:xfrm>
        </p:grpSpPr>
        <p:sp>
          <p:nvSpPr>
            <p:cNvPr id="2" name="TextBox 97">
              <a:extLst>
                <a:ext uri="{FF2B5EF4-FFF2-40B4-BE49-F238E27FC236}">
                  <a16:creationId xmlns:a16="http://schemas.microsoft.com/office/drawing/2014/main" xmlns="" id="{E72D4017-5843-4A14-A898-F8694307B4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1234" y="349222"/>
              <a:ext cx="5914166" cy="6427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Objective</a:t>
              </a:r>
              <a:endParaRPr lang="zh-CN" alt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991222BA-8D70-4A1F-8245-3E4B1B0BC934}"/>
                </a:ext>
              </a:extLst>
            </p:cNvPr>
            <p:cNvSpPr/>
            <p:nvPr/>
          </p:nvSpPr>
          <p:spPr>
            <a:xfrm>
              <a:off x="249380" y="1191691"/>
              <a:ext cx="11693237" cy="13023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D</a:t>
              </a:r>
              <a:r>
                <a:rPr lang="en-US" altLang="zh-CN" sz="2800" dirty="0" smtClean="0"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esigning </a:t>
              </a:r>
              <a:r>
                <a:rPr lang="en-US" altLang="zh-CN" sz="2800" dirty="0"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truthful incentive mechanisms to maximize the total value for </a:t>
              </a:r>
              <a:r>
                <a:rPr lang="en-US" altLang="zh-CN" sz="2800" dirty="0" smtClean="0"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platform </a:t>
              </a:r>
              <a:r>
                <a:rPr lang="en-US" altLang="zh-CN" sz="2800" dirty="0"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</a:rPr>
                <a:t>under the budget constraint online setting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33145" y="2894778"/>
            <a:ext cx="11726135" cy="3906070"/>
            <a:chOff x="233145" y="2894778"/>
            <a:chExt cx="11726135" cy="3906070"/>
          </a:xfrm>
        </p:grpSpPr>
        <p:sp>
          <p:nvSpPr>
            <p:cNvPr id="7" name="TextBox 97">
              <a:extLst>
                <a:ext uri="{FF2B5EF4-FFF2-40B4-BE49-F238E27FC236}">
                  <a16:creationId xmlns:a16="http://schemas.microsoft.com/office/drawing/2014/main" xmlns="" id="{E72D4017-5843-4A14-A898-F8694307B4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2191" y="2894778"/>
              <a:ext cx="5914166" cy="6427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Challenges</a:t>
              </a:r>
              <a:endParaRPr lang="zh-CN" alt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991222BA-8D70-4A1F-8245-3E4B1B0BC934}"/>
                </a:ext>
              </a:extLst>
            </p:cNvPr>
            <p:cNvSpPr/>
            <p:nvPr/>
          </p:nvSpPr>
          <p:spPr>
            <a:xfrm>
              <a:off x="266043" y="3637235"/>
              <a:ext cx="11693237" cy="7490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Practical s</a:t>
              </a:r>
              <a:r>
                <a:rPr lang="en-US" altLang="zh-C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ystem 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 </a:t>
              </a:r>
              <a:r>
                <a:rPr lang="en-US" altLang="zh-C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 the 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two-tiered social crowdsourcing system</a:t>
              </a:r>
              <a:endParaRPr lang="en-US" altLang="zh-CN" sz="2800" b="1" dirty="0">
                <a:latin typeface="Times New Roman" panose="02020603050405020304" pitchFamily="18" charset="0"/>
                <a:ea typeface="Times New Roman" panose="0202060305040502030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991222BA-8D70-4A1F-8245-3E4B1B0BC934}"/>
                </a:ext>
              </a:extLst>
            </p:cNvPr>
            <p:cNvSpPr/>
            <p:nvPr/>
          </p:nvSpPr>
          <p:spPr>
            <a:xfrm>
              <a:off x="233145" y="6051820"/>
              <a:ext cx="11693237" cy="7490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altLang="zh-C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trategic 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behavior by submitting dishonest bid price </a:t>
              </a:r>
              <a:r>
                <a:rPr lang="en-US" altLang="zh-C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 arrival/departure 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</a:t>
              </a:r>
              <a:endParaRPr lang="en-US" altLang="zh-CN" sz="2800" dirty="0">
                <a:latin typeface="Times New Roman" panose="02020603050405020304" pitchFamily="18" charset="0"/>
                <a:ea typeface="Times New Roman" panose="0202060305040502030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991222BA-8D70-4A1F-8245-3E4B1B0BC934}"/>
                </a:ext>
              </a:extLst>
            </p:cNvPr>
            <p:cNvSpPr/>
            <p:nvPr/>
          </p:nvSpPr>
          <p:spPr>
            <a:xfrm>
              <a:off x="247434" y="5256732"/>
              <a:ext cx="11693237" cy="7490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How to select the agents? </a:t>
              </a:r>
              <a:r>
                <a:rPr lang="en-US" altLang="zh-CN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online </a:t>
              </a:r>
              <a:r>
                <a:rPr lang="en-US" altLang="zh-C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durations 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 </a:t>
              </a:r>
              <a:r>
                <a:rPr lang="en-US" altLang="zh-CN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influence</a:t>
              </a:r>
              <a:r>
                <a:rPr lang="en-US" altLang="zh-C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altLang="zh-CN" sz="2800" b="1" dirty="0">
                <a:latin typeface="Times New Roman" panose="02020603050405020304" pitchFamily="18" charset="0"/>
                <a:ea typeface="Times New Roman" panose="0202060305040502030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991222BA-8D70-4A1F-8245-3E4B1B0BC934}"/>
                </a:ext>
              </a:extLst>
            </p:cNvPr>
            <p:cNvSpPr/>
            <p:nvPr/>
          </p:nvSpPr>
          <p:spPr>
            <a:xfrm>
              <a:off x="266043" y="4452935"/>
              <a:ext cx="11693237" cy="7490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Make decision before users depart</a:t>
              </a:r>
              <a:endParaRPr lang="en-US" altLang="zh-CN" sz="2800" b="1" dirty="0">
                <a:latin typeface="Times New Roman" panose="02020603050405020304" pitchFamily="18" charset="0"/>
                <a:ea typeface="Times New Roman" panose="0202060305040502030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912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7">
            <a:extLst>
              <a:ext uri="{FF2B5EF4-FFF2-40B4-BE49-F238E27FC236}">
                <a16:creationId xmlns:a16="http://schemas.microsoft.com/office/drawing/2014/main" xmlns="" id="{C4582088-1789-4DFD-8DA4-837CA19CF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706" y="518211"/>
            <a:ext cx="10664406" cy="642778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Agent Selection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42A73AA6-4071-4D80-B9CF-9FD959F122AD}"/>
              </a:ext>
            </a:extLst>
          </p:cNvPr>
          <p:cNvSpPr/>
          <p:nvPr/>
        </p:nvSpPr>
        <p:spPr>
          <a:xfrm>
            <a:off x="1988336" y="1828822"/>
            <a:ext cx="8305800" cy="13203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95000"/>
              </a:lnSpc>
              <a:spcAft>
                <a:spcPts val="600"/>
              </a:spcAft>
            </a:pPr>
            <a:r>
              <a:rPr lang="en-US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Objective: 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 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cumulative online durations of the selected agents are desirable to cover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tasks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as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many as 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possible.</a:t>
            </a:r>
            <a:endParaRPr lang="zh-CN" altLang="zh-CN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xmlns="" id="{98EEA004-E19A-47CF-8A8C-756E7017C805}"/>
                  </a:ext>
                </a:extLst>
              </p:cNvPr>
              <p:cNvSpPr/>
              <p:nvPr/>
            </p:nvSpPr>
            <p:spPr>
              <a:xfrm>
                <a:off x="1988336" y="4090623"/>
                <a:ext cx="8305800" cy="91101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lnSpc>
                    <a:spcPct val="95000"/>
                  </a:lnSpc>
                  <a:spcAft>
                    <a:spcPts val="600"/>
                  </a:spcAft>
                </a:pPr>
                <a:r>
                  <a:rPr lang="en-US" altLang="zh-CN" sz="2800" b="1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Constraint: </a:t>
                </a:r>
                <a:r>
                  <a:rPr lang="en-US" altLang="zh-CN" sz="280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The unit influence of any agent is larger </a:t>
                </a:r>
                <a:r>
                  <a:rPr lang="en-US" altLang="zh-CN" sz="2800" kern="1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than the </a:t>
                </a:r>
                <a:r>
                  <a:rPr lang="en-US" altLang="zh-CN" sz="2800" kern="1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constant </a:t>
                </a:r>
                <a14:m>
                  <m:oMath xmlns:m="http://schemas.openxmlformats.org/officeDocument/2006/math">
                    <m:r>
                      <a:rPr lang="en-US" altLang="zh-CN" sz="2800" kern="100">
                        <a:latin typeface="Cambria Math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endParaRPr lang="zh-CN" altLang="zh-CN" sz="28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8EEA004-E19A-47CF-8A8C-756E7017C8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336" y="4090623"/>
                <a:ext cx="8305800" cy="911019"/>
              </a:xfrm>
              <a:prstGeom prst="rect">
                <a:avLst/>
              </a:prstGeom>
              <a:blipFill rotWithShape="1">
                <a:blip r:embed="rId2"/>
                <a:stretch>
                  <a:fillRect l="-1391" t="-7895" r="-1318" b="-164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746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lenovo\Desktop\绘图2.jpg">
            <a:extLst>
              <a:ext uri="{FF2B5EF4-FFF2-40B4-BE49-F238E27FC236}">
                <a16:creationId xmlns:a16="http://schemas.microsoft.com/office/drawing/2014/main" xmlns="" id="{971895AC-0820-476C-9118-240D6FA67BA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251" y="1623702"/>
            <a:ext cx="6203285" cy="27022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97">
            <a:extLst>
              <a:ext uri="{FF2B5EF4-FFF2-40B4-BE49-F238E27FC236}">
                <a16:creationId xmlns:a16="http://schemas.microsoft.com/office/drawing/2014/main" xmlns="" id="{C4582088-1789-4DFD-8DA4-837CA19CF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144" y="446773"/>
            <a:ext cx="10664406" cy="642778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/>
            <a:r>
              <a:rPr lang="en-US" altLang="zh-CN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Coverage</a:t>
            </a:r>
            <a:endParaRPr lang="en-US" altLang="zh-C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82404" y="5044559"/>
            <a:ext cx="74670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 the users with maximum marginal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coverage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9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4569D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3052</TotalTime>
  <Words>1387</Words>
  <Application>Microsoft Office PowerPoint</Application>
  <PresentationFormat>自定义</PresentationFormat>
  <Paragraphs>164</Paragraphs>
  <Slides>25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学术报告毕业答辩</dc:title>
  <dc:creator>第一PPT</dc:creator>
  <cp:keywords>www.1ppt.com</cp:keywords>
  <cp:lastModifiedBy>徐佳</cp:lastModifiedBy>
  <cp:revision>223</cp:revision>
  <dcterms:created xsi:type="dcterms:W3CDTF">2017-05-25T10:36:18Z</dcterms:created>
  <dcterms:modified xsi:type="dcterms:W3CDTF">2018-06-11T20:20:33Z</dcterms:modified>
</cp:coreProperties>
</file>