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Lst>
  <p:notesMasterIdLst>
    <p:notesMasterId r:id="rId32"/>
  </p:notesMasterIdLst>
  <p:handoutMasterIdLst>
    <p:handoutMasterId r:id="rId33"/>
  </p:handoutMasterIdLst>
  <p:sldIdLst>
    <p:sldId id="256" r:id="rId2"/>
    <p:sldId id="277" r:id="rId3"/>
    <p:sldId id="259" r:id="rId4"/>
    <p:sldId id="276" r:id="rId5"/>
    <p:sldId id="257" r:id="rId6"/>
    <p:sldId id="258" r:id="rId7"/>
    <p:sldId id="278" r:id="rId8"/>
    <p:sldId id="279" r:id="rId9"/>
    <p:sldId id="261" r:id="rId10"/>
    <p:sldId id="280" r:id="rId11"/>
    <p:sldId id="264" r:id="rId12"/>
    <p:sldId id="265" r:id="rId13"/>
    <p:sldId id="281" r:id="rId14"/>
    <p:sldId id="263" r:id="rId15"/>
    <p:sldId id="287" r:id="rId16"/>
    <p:sldId id="266" r:id="rId17"/>
    <p:sldId id="288" r:id="rId18"/>
    <p:sldId id="267" r:id="rId19"/>
    <p:sldId id="282" r:id="rId20"/>
    <p:sldId id="274" r:id="rId21"/>
    <p:sldId id="283" r:id="rId22"/>
    <p:sldId id="268" r:id="rId23"/>
    <p:sldId id="269" r:id="rId24"/>
    <p:sldId id="284" r:id="rId25"/>
    <p:sldId id="275" r:id="rId26"/>
    <p:sldId id="270" r:id="rId27"/>
    <p:sldId id="271" r:id="rId28"/>
    <p:sldId id="272" r:id="rId29"/>
    <p:sldId id="289" r:id="rId30"/>
    <p:sldId id="285" r:id="rId31"/>
  </p:sldIdLst>
  <p:sldSz cx="9144000" cy="5715000" type="screen16x1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7">
          <p15:clr>
            <a:srgbClr val="A4A3A4"/>
          </p15:clr>
        </p15:guide>
        <p15:guide id="2" orient="horz" pos="3070">
          <p15:clr>
            <a:srgbClr val="A4A3A4"/>
          </p15:clr>
        </p15:guide>
        <p15:guide id="3" pos="295">
          <p15:clr>
            <a:srgbClr val="A4A3A4"/>
          </p15:clr>
        </p15:guide>
        <p15:guide id="4" pos="546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F3340"/>
    <a:srgbClr val="FFCD00"/>
    <a:srgbClr val="005EB8"/>
    <a:srgbClr val="FFCDB8"/>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0529"/>
  </p:normalViewPr>
  <p:slideViewPr>
    <p:cSldViewPr snapToObjects="1">
      <p:cViewPr>
        <p:scale>
          <a:sx n="95" d="100"/>
          <a:sy n="95" d="100"/>
        </p:scale>
        <p:origin x="256" y="-144"/>
      </p:cViewPr>
      <p:guideLst>
        <p:guide orient="horz" pos="167"/>
        <p:guide orient="horz" pos="3070"/>
        <p:guide pos="295"/>
        <p:guide pos="5465"/>
      </p:guideLst>
    </p:cSldViewPr>
  </p:slideViewPr>
  <p:notesTextViewPr>
    <p:cViewPr>
      <p:scale>
        <a:sx n="100" d="100"/>
        <a:sy n="100" d="100"/>
      </p:scale>
      <p:origin x="0" y="0"/>
    </p:cViewPr>
  </p:notesTextViewPr>
  <p:sorterViewPr>
    <p:cViewPr>
      <p:scale>
        <a:sx n="184" d="100"/>
        <a:sy n="184" d="100"/>
      </p:scale>
      <p:origin x="0" y="0"/>
    </p:cViewPr>
  </p:sorterViewPr>
  <p:notesViewPr>
    <p:cSldViewPr snapToObjects="1">
      <p:cViewPr varScale="1">
        <p:scale>
          <a:sx n="71" d="100"/>
          <a:sy n="71" d="100"/>
        </p:scale>
        <p:origin x="238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6/12/18</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12.6.2018</a:t>
            </a:fld>
            <a:endParaRPr lang="fi-FI"/>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a:t>
            </a:r>
            <a:r>
              <a:rPr lang="fi-FI" altLang="zh-Hans" dirty="0" err="1"/>
              <a:t>ood</a:t>
            </a:r>
            <a:r>
              <a:rPr lang="zh-Hans" altLang="fi-FI" dirty="0"/>
              <a:t> </a:t>
            </a:r>
            <a:r>
              <a:rPr lang="fi-FI" altLang="zh-Hans" dirty="0" err="1"/>
              <a:t>afternoon</a:t>
            </a:r>
            <a:r>
              <a:rPr lang="zh-Hans" altLang="fi-FI" dirty="0"/>
              <a:t> </a:t>
            </a:r>
            <a:r>
              <a:rPr lang="fi-FI" altLang="zh-Hans" dirty="0" err="1"/>
              <a:t>everyone</a:t>
            </a:r>
            <a:r>
              <a:rPr lang="fi-FI" altLang="zh-Hans" dirty="0"/>
              <a:t>.</a:t>
            </a:r>
            <a:r>
              <a:rPr lang="zh-Hans" altLang="fi-FI" dirty="0"/>
              <a:t> </a:t>
            </a:r>
            <a:r>
              <a:rPr lang="fi-FI" altLang="zh-Hans" dirty="0"/>
              <a:t>My</a:t>
            </a:r>
            <a:r>
              <a:rPr lang="zh-Hans" altLang="fi-FI" dirty="0"/>
              <a:t> </a:t>
            </a:r>
            <a:r>
              <a:rPr lang="fi-FI" altLang="zh-Hans" dirty="0" err="1"/>
              <a:t>name</a:t>
            </a:r>
            <a:r>
              <a:rPr lang="zh-Hans" altLang="fi-FI" dirty="0"/>
              <a:t> </a:t>
            </a:r>
            <a:r>
              <a:rPr lang="fi-FI" altLang="zh-Hans" dirty="0"/>
              <a:t>is</a:t>
            </a:r>
            <a:r>
              <a:rPr lang="zh-Hans" altLang="fi-FI" dirty="0"/>
              <a:t> </a:t>
            </a:r>
            <a:r>
              <a:rPr lang="fi-FI" altLang="zh-Hans" dirty="0" err="1"/>
              <a:t>Chao</a:t>
            </a:r>
            <a:r>
              <a:rPr lang="zh-Hans" altLang="fi-FI" dirty="0"/>
              <a:t> </a:t>
            </a:r>
            <a:r>
              <a:rPr lang="fi-FI" altLang="zh-Hans" dirty="0"/>
              <a:t>Zhu</a:t>
            </a:r>
            <a:r>
              <a:rPr lang="zh-Hans" altLang="fi-FI" dirty="0"/>
              <a:t> </a:t>
            </a:r>
            <a:r>
              <a:rPr lang="fi-FI" altLang="zh-Hans" dirty="0"/>
              <a:t>and</a:t>
            </a:r>
            <a:r>
              <a:rPr lang="zh-Hans" altLang="fi-FI" dirty="0"/>
              <a:t> </a:t>
            </a:r>
            <a:r>
              <a:rPr lang="fi-FI" altLang="zh-Hans" dirty="0"/>
              <a:t>I</a:t>
            </a:r>
            <a:r>
              <a:rPr lang="zh-Hans" altLang="fi-FI" dirty="0"/>
              <a:t> </a:t>
            </a:r>
            <a:r>
              <a:rPr lang="fi-FI" altLang="zh-Hans" dirty="0"/>
              <a:t>am</a:t>
            </a:r>
            <a:r>
              <a:rPr lang="zh-Hans" altLang="fi-FI" dirty="0"/>
              <a:t> </a:t>
            </a:r>
            <a:r>
              <a:rPr lang="fi-FI" altLang="zh-Hans" dirty="0" err="1"/>
              <a:t>from</a:t>
            </a:r>
            <a:r>
              <a:rPr lang="zh-Hans" altLang="fi-FI" dirty="0"/>
              <a:t> </a:t>
            </a:r>
            <a:r>
              <a:rPr lang="fi-FI" altLang="zh-Hans" dirty="0"/>
              <a:t>aalto</a:t>
            </a:r>
            <a:r>
              <a:rPr lang="zh-Hans" altLang="fi-FI" dirty="0"/>
              <a:t> </a:t>
            </a:r>
            <a:r>
              <a:rPr lang="fi-FI" altLang="zh-Hans" dirty="0" err="1"/>
              <a:t>university</a:t>
            </a:r>
            <a:r>
              <a:rPr lang="fi-FI" altLang="zh-Hans" dirty="0"/>
              <a:t>,</a:t>
            </a:r>
            <a:r>
              <a:rPr lang="zh-Hans" altLang="fi-FI" dirty="0"/>
              <a:t> </a:t>
            </a:r>
            <a:r>
              <a:rPr lang="fi-FI" altLang="zh-Hans" dirty="0"/>
              <a:t>Finland.</a:t>
            </a:r>
            <a:r>
              <a:rPr lang="zh-Hans" altLang="fi-FI" dirty="0"/>
              <a:t> </a:t>
            </a:r>
            <a:r>
              <a:rPr lang="fi-FI" altLang="zh-Hans" dirty="0"/>
              <a:t>I</a:t>
            </a:r>
            <a:r>
              <a:rPr lang="zh-Hans" altLang="fi-FI" dirty="0"/>
              <a:t> </a:t>
            </a:r>
            <a:r>
              <a:rPr lang="fi-FI" altLang="zh-Hans" dirty="0"/>
              <a:t>am</a:t>
            </a:r>
            <a:r>
              <a:rPr lang="zh-Hans" altLang="fi-FI" dirty="0"/>
              <a:t> </a:t>
            </a:r>
            <a:r>
              <a:rPr lang="fi-FI" altLang="zh-Hans" dirty="0" err="1"/>
              <a:t>very</a:t>
            </a:r>
            <a:r>
              <a:rPr lang="zh-Hans" altLang="fi-FI" dirty="0"/>
              <a:t> </a:t>
            </a:r>
            <a:r>
              <a:rPr lang="fi-FI" altLang="zh-Hans" dirty="0" err="1"/>
              <a:t>glad</a:t>
            </a:r>
            <a:r>
              <a:rPr lang="zh-Hans" altLang="fi-FI" dirty="0"/>
              <a:t> </a:t>
            </a:r>
            <a:r>
              <a:rPr lang="fi-FI" altLang="zh-Hans" dirty="0"/>
              <a:t>to</a:t>
            </a:r>
            <a:r>
              <a:rPr lang="zh-Hans" altLang="fi-FI" dirty="0"/>
              <a:t> </a:t>
            </a:r>
            <a:r>
              <a:rPr lang="fi-FI" altLang="zh-Hans" dirty="0" err="1"/>
              <a:t>give</a:t>
            </a:r>
            <a:r>
              <a:rPr lang="zh-Hans" altLang="fi-FI" dirty="0"/>
              <a:t> </a:t>
            </a:r>
            <a:r>
              <a:rPr lang="fi-FI" altLang="zh-Hans" dirty="0" err="1"/>
              <a:t>this</a:t>
            </a:r>
            <a:r>
              <a:rPr lang="zh-Hans" altLang="fi-FI" dirty="0"/>
              <a:t> </a:t>
            </a:r>
            <a:r>
              <a:rPr lang="fi-FI" altLang="zh-Hans" dirty="0" err="1"/>
              <a:t>talk</a:t>
            </a:r>
            <a:r>
              <a:rPr lang="zh-Hans" altLang="fi-FI" dirty="0"/>
              <a:t> </a:t>
            </a:r>
            <a:r>
              <a:rPr lang="fi-FI" altLang="zh-Hans" dirty="0" err="1"/>
              <a:t>today</a:t>
            </a:r>
            <a:r>
              <a:rPr lang="fi-FI" altLang="zh-Hans" dirty="0"/>
              <a:t>.</a:t>
            </a:r>
            <a:r>
              <a:rPr lang="zh-Hans" altLang="fi-FI" dirty="0"/>
              <a:t> </a:t>
            </a:r>
            <a:r>
              <a:rPr lang="fi-FI" altLang="zh-Hans" dirty="0"/>
              <a:t>My</a:t>
            </a:r>
            <a:r>
              <a:rPr lang="zh-Hans" altLang="fi-FI" dirty="0"/>
              <a:t> </a:t>
            </a:r>
            <a:r>
              <a:rPr lang="fi-FI" altLang="zh-Hans" dirty="0" err="1"/>
              <a:t>topic</a:t>
            </a:r>
            <a:r>
              <a:rPr lang="zh-Hans" altLang="fi-FI" dirty="0"/>
              <a:t> </a:t>
            </a:r>
            <a:r>
              <a:rPr lang="fi-FI" altLang="zh-Hans" dirty="0"/>
              <a:t>is</a:t>
            </a:r>
            <a:r>
              <a:rPr lang="zh-Hans" altLang="fi-FI" dirty="0"/>
              <a:t> </a:t>
            </a:r>
            <a:r>
              <a:rPr lang="fi-FI" altLang="zh-Hans" dirty="0"/>
              <a:t>as</a:t>
            </a:r>
            <a:r>
              <a:rPr lang="zh-Hans" altLang="fi-FI" dirty="0"/>
              <a:t> </a:t>
            </a:r>
            <a:r>
              <a:rPr lang="fi-FI" altLang="zh-Hans" dirty="0" err="1"/>
              <a:t>listed</a:t>
            </a:r>
            <a:r>
              <a:rPr lang="fi-FI" altLang="zh-Hans" dirty="0"/>
              <a:t> in </a:t>
            </a:r>
            <a:r>
              <a:rPr lang="fi-FI" altLang="zh-Hans" dirty="0" err="1"/>
              <a:t>the</a:t>
            </a:r>
            <a:r>
              <a:rPr lang="fi-FI" altLang="zh-Hans" dirty="0"/>
              <a:t> </a:t>
            </a:r>
            <a:r>
              <a:rPr lang="fi-FI" altLang="zh-Hans" dirty="0" err="1"/>
              <a:t>slide</a:t>
            </a:r>
            <a:r>
              <a:rPr lang="fi-FI" altLang="zh-Hans" dirty="0"/>
              <a:t>.</a:t>
            </a:r>
            <a:r>
              <a:rPr lang="zh-Hans" altLang="fi-FI" dirty="0"/>
              <a:t> </a:t>
            </a:r>
            <a:r>
              <a:rPr lang="fi-FI" altLang="zh-Hans" dirty="0"/>
              <a:t>In</a:t>
            </a:r>
            <a:r>
              <a:rPr lang="zh-Hans" altLang="fi-FI" dirty="0"/>
              <a:t> </a:t>
            </a:r>
            <a:r>
              <a:rPr lang="fi-FI" altLang="zh-Hans" dirty="0" err="1"/>
              <a:t>this</a:t>
            </a:r>
            <a:r>
              <a:rPr lang="zh-Hans" altLang="fi-FI" dirty="0"/>
              <a:t> </a:t>
            </a:r>
            <a:r>
              <a:rPr lang="fi-FI" altLang="zh-Hans" dirty="0" err="1"/>
              <a:t>work</a:t>
            </a:r>
            <a:r>
              <a:rPr lang="fi-FI" altLang="zh-Hans" dirty="0"/>
              <a:t>,</a:t>
            </a:r>
            <a:r>
              <a:rPr lang="zh-Hans" altLang="fi-FI" dirty="0"/>
              <a:t> </a:t>
            </a:r>
            <a:r>
              <a:rPr lang="fi-FI" altLang="zh-Hans" dirty="0" err="1"/>
              <a:t>we</a:t>
            </a:r>
            <a:r>
              <a:rPr lang="zh-Hans" altLang="fi-FI" dirty="0"/>
              <a:t> </a:t>
            </a:r>
            <a:r>
              <a:rPr lang="fi-FI" altLang="zh-Hans" dirty="0" err="1"/>
              <a:t>want</a:t>
            </a:r>
            <a:r>
              <a:rPr lang="fi-FI" altLang="zh-Hans" dirty="0"/>
              <a:t> to</a:t>
            </a:r>
            <a:r>
              <a:rPr lang="zh-Hans" altLang="fi-FI" dirty="0"/>
              <a:t> </a:t>
            </a:r>
            <a:r>
              <a:rPr lang="fi-FI" altLang="zh-Hans" dirty="0" err="1"/>
              <a:t>explore</a:t>
            </a:r>
            <a:r>
              <a:rPr lang="zh-Hans" altLang="fi-FI" dirty="0"/>
              <a:t> </a:t>
            </a:r>
            <a:r>
              <a:rPr lang="fi-FI" altLang="zh-Hans" dirty="0" err="1"/>
              <a:t>the</a:t>
            </a:r>
            <a:r>
              <a:rPr lang="zh-Hans" altLang="fi-FI" dirty="0"/>
              <a:t> </a:t>
            </a:r>
            <a:r>
              <a:rPr lang="en-GB" altLang="zh-Hans" dirty="0"/>
              <a:t>latency and quality balanced </a:t>
            </a:r>
            <a:r>
              <a:rPr lang="fi-FI" altLang="zh-Hans" dirty="0" err="1"/>
              <a:t>task</a:t>
            </a:r>
            <a:r>
              <a:rPr lang="zh-Hans" altLang="fi-FI" dirty="0"/>
              <a:t> </a:t>
            </a:r>
            <a:r>
              <a:rPr lang="fi-FI" altLang="zh-Hans" dirty="0" err="1"/>
              <a:t>allocation</a:t>
            </a:r>
            <a:r>
              <a:rPr lang="zh-Hans" altLang="fi-FI" dirty="0"/>
              <a:t> </a:t>
            </a:r>
            <a:r>
              <a:rPr lang="fi-FI" altLang="zh-Hans" dirty="0"/>
              <a:t>in</a:t>
            </a:r>
            <a:r>
              <a:rPr lang="zh-Hans" altLang="fi-FI" dirty="0"/>
              <a:t> </a:t>
            </a:r>
            <a:r>
              <a:rPr lang="fi-FI" altLang="zh-Hans" dirty="0" err="1"/>
              <a:t>vehicular</a:t>
            </a:r>
            <a:r>
              <a:rPr lang="zh-Hans" altLang="fi-FI" dirty="0"/>
              <a:t> </a:t>
            </a:r>
            <a:r>
              <a:rPr lang="en-GB" altLang="zh-Hans" dirty="0"/>
              <a:t>fog computing.</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a:t>
            </a:fld>
            <a:endParaRPr lang="fi-FI"/>
          </a:p>
        </p:txBody>
      </p:sp>
    </p:spTree>
    <p:extLst>
      <p:ext uri="{BB962C8B-B14F-4D97-AF65-F5344CB8AC3E}">
        <p14:creationId xmlns:p14="http://schemas.microsoft.com/office/powerpoint/2010/main" val="1639401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So</a:t>
            </a:r>
            <a:r>
              <a:rPr lang="fi-FI" dirty="0"/>
              <a:t>, </a:t>
            </a:r>
            <a:r>
              <a:rPr lang="fi-FI" dirty="0" err="1"/>
              <a:t>what</a:t>
            </a:r>
            <a:r>
              <a:rPr lang="fi-FI" dirty="0"/>
              <a:t> </a:t>
            </a:r>
            <a:r>
              <a:rPr lang="fi-FI" altLang="zh-Hans" dirty="0" err="1"/>
              <a:t>are</a:t>
            </a:r>
            <a:r>
              <a:rPr lang="fi-FI" dirty="0"/>
              <a:t> </a:t>
            </a:r>
            <a:r>
              <a:rPr lang="fi-FI" dirty="0" err="1"/>
              <a:t>our</a:t>
            </a:r>
            <a:r>
              <a:rPr lang="fi-FI" dirty="0"/>
              <a:t> </a:t>
            </a:r>
            <a:r>
              <a:rPr lang="fi-FI" dirty="0" err="1"/>
              <a:t>objectives</a:t>
            </a:r>
            <a:r>
              <a:rPr lang="fi-FI" dirty="0"/>
              <a:t>?</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a:t>
            </a:fld>
            <a:endParaRPr lang="fi-FI"/>
          </a:p>
        </p:txBody>
      </p:sp>
    </p:spTree>
    <p:extLst>
      <p:ext uri="{BB962C8B-B14F-4D97-AF65-F5344CB8AC3E}">
        <p14:creationId xmlns:p14="http://schemas.microsoft.com/office/powerpoint/2010/main" val="15002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Our</a:t>
            </a:r>
            <a:r>
              <a:rPr lang="zh-Hans" altLang="fi-FI" dirty="0"/>
              <a:t> </a:t>
            </a:r>
            <a:r>
              <a:rPr lang="fi-FI" altLang="zh-Hans" dirty="0" err="1"/>
              <a:t>obective</a:t>
            </a:r>
            <a:r>
              <a:rPr lang="zh-Hans" altLang="fi-FI" dirty="0"/>
              <a:t> </a:t>
            </a:r>
            <a:r>
              <a:rPr lang="fi-FI" altLang="zh-Hans" dirty="0"/>
              <a:t>is</a:t>
            </a:r>
            <a:r>
              <a:rPr lang="zh-Hans" altLang="fi-FI" dirty="0"/>
              <a:t> </a:t>
            </a:r>
            <a:r>
              <a:rPr lang="fi-FI" altLang="zh-Hans" dirty="0" err="1"/>
              <a:t>reduce</a:t>
            </a:r>
            <a:r>
              <a:rPr lang="zh-Hans" altLang="fi-FI" dirty="0"/>
              <a:t> </a:t>
            </a:r>
            <a:r>
              <a:rPr lang="fi-FI" altLang="zh-Hans" dirty="0" err="1"/>
              <a:t>the</a:t>
            </a:r>
            <a:r>
              <a:rPr lang="zh-Hans" altLang="fi-FI" dirty="0"/>
              <a:t> </a:t>
            </a:r>
            <a:r>
              <a:rPr lang="fi-FI" altLang="zh-Hans" dirty="0" err="1"/>
              <a:t>service</a:t>
            </a:r>
            <a:r>
              <a:rPr lang="zh-Hans" altLang="fi-FI" dirty="0"/>
              <a:t> </a:t>
            </a:r>
            <a:r>
              <a:rPr lang="fi-FI" altLang="zh-Hans" dirty="0" err="1"/>
              <a:t>latency</a:t>
            </a:r>
            <a:r>
              <a:rPr lang="zh-Hans" altLang="fi-FI" dirty="0"/>
              <a:t> </a:t>
            </a:r>
            <a:r>
              <a:rPr lang="fi-FI" altLang="zh-Hans" dirty="0"/>
              <a:t>and</a:t>
            </a:r>
            <a:r>
              <a:rPr lang="zh-Hans" altLang="fi-FI" dirty="0"/>
              <a:t> </a:t>
            </a:r>
            <a:r>
              <a:rPr lang="fi-FI" altLang="zh-Hans" dirty="0" err="1"/>
              <a:t>keep</a:t>
            </a:r>
            <a:r>
              <a:rPr lang="zh-Hans" altLang="fi-FI" dirty="0"/>
              <a:t> </a:t>
            </a:r>
            <a:r>
              <a:rPr lang="fi-FI" altLang="zh-Hans" dirty="0" err="1"/>
              <a:t>the</a:t>
            </a:r>
            <a:r>
              <a:rPr lang="zh-Hans" altLang="fi-FI" dirty="0"/>
              <a:t> </a:t>
            </a:r>
            <a:r>
              <a:rPr lang="fi-FI" altLang="zh-Hans" dirty="0" err="1"/>
              <a:t>service</a:t>
            </a:r>
            <a:r>
              <a:rPr lang="zh-Hans" altLang="fi-FI" dirty="0"/>
              <a:t> </a:t>
            </a:r>
            <a:r>
              <a:rPr lang="fi-FI" altLang="zh-Hans" dirty="0" err="1"/>
              <a:t>quality</a:t>
            </a:r>
            <a:r>
              <a:rPr lang="zh-Hans" altLang="fi-FI" dirty="0"/>
              <a:t> </a:t>
            </a:r>
            <a:r>
              <a:rPr lang="fi-FI" altLang="zh-Hans" dirty="0"/>
              <a:t>as</a:t>
            </a:r>
            <a:r>
              <a:rPr lang="zh-Hans" altLang="fi-FI" dirty="0"/>
              <a:t> </a:t>
            </a:r>
            <a:r>
              <a:rPr lang="fi-FI" altLang="zh-Hans" dirty="0" err="1"/>
              <a:t>high</a:t>
            </a:r>
            <a:r>
              <a:rPr lang="zh-Hans" altLang="fi-FI" dirty="0"/>
              <a:t> </a:t>
            </a:r>
            <a:r>
              <a:rPr lang="fi-FI" altLang="zh-Hans" dirty="0"/>
              <a:t>as</a:t>
            </a:r>
            <a:r>
              <a:rPr lang="zh-Hans" altLang="fi-FI" dirty="0"/>
              <a:t> </a:t>
            </a:r>
            <a:r>
              <a:rPr lang="fi-FI" altLang="zh-Hans" dirty="0" err="1"/>
              <a:t>possible</a:t>
            </a:r>
            <a:r>
              <a:rPr lang="fi-FI" altLang="zh-Hans" dirty="0"/>
              <a:t>.</a:t>
            </a:r>
            <a:r>
              <a:rPr lang="zh-Hans" altLang="fi-FI" dirty="0"/>
              <a:t> </a:t>
            </a:r>
            <a:r>
              <a:rPr lang="fi-FI" altLang="zh-Hans" dirty="0" err="1"/>
              <a:t>We</a:t>
            </a:r>
            <a:r>
              <a:rPr lang="zh-Hans" altLang="fi-FI" dirty="0"/>
              <a:t> </a:t>
            </a:r>
            <a:r>
              <a:rPr lang="fi-FI" altLang="zh-Hans" dirty="0" err="1"/>
              <a:t>also</a:t>
            </a:r>
            <a:r>
              <a:rPr lang="zh-Hans" altLang="fi-FI" dirty="0"/>
              <a:t> </a:t>
            </a:r>
            <a:r>
              <a:rPr lang="fi-FI" altLang="zh-Hans" dirty="0" err="1"/>
              <a:t>consider</a:t>
            </a:r>
            <a:r>
              <a:rPr lang="zh-Hans" altLang="fi-FI" dirty="0"/>
              <a:t> </a:t>
            </a:r>
            <a:r>
              <a:rPr lang="fi-FI" altLang="zh-Hans" dirty="0" err="1"/>
              <a:t>the</a:t>
            </a:r>
            <a:r>
              <a:rPr lang="zh-Hans" altLang="fi-FI" dirty="0"/>
              <a:t> </a:t>
            </a:r>
            <a:r>
              <a:rPr lang="fi-FI" altLang="zh-Hans" dirty="0" err="1"/>
              <a:t>service</a:t>
            </a:r>
            <a:r>
              <a:rPr lang="zh-Hans" altLang="fi-FI" dirty="0"/>
              <a:t> </a:t>
            </a:r>
            <a:r>
              <a:rPr lang="fi-FI" altLang="zh-Hans" dirty="0" err="1"/>
              <a:t>constraints</a:t>
            </a:r>
            <a:r>
              <a:rPr lang="fi-FI" altLang="zh-Hans" dirty="0"/>
              <a:t>,</a:t>
            </a:r>
            <a:r>
              <a:rPr lang="zh-Hans" altLang="fi-FI" dirty="0"/>
              <a:t> </a:t>
            </a:r>
            <a:r>
              <a:rPr lang="fi-FI" altLang="zh-Hans" dirty="0" err="1"/>
              <a:t>such</a:t>
            </a:r>
            <a:r>
              <a:rPr lang="zh-Hans" altLang="fi-FI" dirty="0"/>
              <a:t> </a:t>
            </a:r>
            <a:r>
              <a:rPr lang="fi-FI" altLang="zh-Hans" dirty="0"/>
              <a:t>as</a:t>
            </a:r>
            <a:r>
              <a:rPr lang="zh-Hans" altLang="fi-FI" dirty="0"/>
              <a:t> </a:t>
            </a:r>
            <a:r>
              <a:rPr lang="fi-FI" altLang="zh-Hans" dirty="0" err="1"/>
              <a:t>quality</a:t>
            </a:r>
            <a:r>
              <a:rPr lang="zh-Hans" altLang="fi-FI" dirty="0"/>
              <a:t> </a:t>
            </a:r>
            <a:r>
              <a:rPr lang="fi-FI" altLang="zh-Hans" dirty="0" err="1"/>
              <a:t>loss</a:t>
            </a:r>
            <a:r>
              <a:rPr lang="zh-Hans" altLang="fi-FI" dirty="0"/>
              <a:t> </a:t>
            </a:r>
            <a:r>
              <a:rPr lang="fi-FI" altLang="zh-Hans" dirty="0" err="1"/>
              <a:t>tolerance</a:t>
            </a:r>
            <a:r>
              <a:rPr lang="fi-FI" altLang="zh-Hans" dirty="0"/>
              <a:t>,</a:t>
            </a:r>
            <a:r>
              <a:rPr lang="zh-Hans" altLang="fi-FI" dirty="0"/>
              <a:t> </a:t>
            </a:r>
            <a:r>
              <a:rPr lang="fi-FI" altLang="zh-Hans" dirty="0" err="1"/>
              <a:t>service</a:t>
            </a:r>
            <a:r>
              <a:rPr lang="zh-Hans" altLang="fi-FI" dirty="0"/>
              <a:t> </a:t>
            </a:r>
            <a:r>
              <a:rPr lang="fi-FI" altLang="zh-Hans" dirty="0" err="1"/>
              <a:t>latency</a:t>
            </a:r>
            <a:r>
              <a:rPr lang="zh-Hans" altLang="fi-FI" dirty="0"/>
              <a:t> </a:t>
            </a:r>
            <a:r>
              <a:rPr lang="fi-FI" altLang="zh-Hans" dirty="0" err="1"/>
              <a:t>tolerance</a:t>
            </a:r>
            <a:r>
              <a:rPr lang="zh-Hans" altLang="fi-FI" dirty="0"/>
              <a:t> </a:t>
            </a:r>
            <a:r>
              <a:rPr lang="fi-FI" altLang="zh-Hans" dirty="0"/>
              <a:t>and</a:t>
            </a:r>
            <a:r>
              <a:rPr lang="zh-Hans" altLang="fi-FI" dirty="0"/>
              <a:t> </a:t>
            </a:r>
            <a:r>
              <a:rPr lang="fi-FI" altLang="zh-Hans" dirty="0" err="1"/>
              <a:t>servers</a:t>
            </a:r>
            <a:r>
              <a:rPr lang="fi-FI" altLang="zh-Hans" dirty="0"/>
              <a:t>‘</a:t>
            </a:r>
            <a:r>
              <a:rPr lang="zh-Hans" altLang="fi-FI" dirty="0"/>
              <a:t> </a:t>
            </a:r>
            <a:r>
              <a:rPr lang="fi-FI" altLang="zh-Hans" dirty="0" err="1"/>
              <a:t>capacity</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a:t>
            </a:fld>
            <a:endParaRPr lang="fi-FI"/>
          </a:p>
        </p:txBody>
      </p:sp>
    </p:spTree>
    <p:extLst>
      <p:ext uri="{BB962C8B-B14F-4D97-AF65-F5344CB8AC3E}">
        <p14:creationId xmlns:p14="http://schemas.microsoft.com/office/powerpoint/2010/main" val="267213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a:t>Here</a:t>
            </a:r>
            <a:r>
              <a:rPr lang="zh-Hans" altLang="fi-FI" dirty="0"/>
              <a:t> </a:t>
            </a:r>
            <a:r>
              <a:rPr lang="fi-FI" altLang="zh-Hans" dirty="0" err="1"/>
              <a:t>are</a:t>
            </a:r>
            <a:r>
              <a:rPr lang="zh-Hans" altLang="fi-FI" dirty="0"/>
              <a:t> </a:t>
            </a:r>
            <a:r>
              <a:rPr lang="fi-FI" altLang="zh-Hans" dirty="0" err="1"/>
              <a:t>the</a:t>
            </a:r>
            <a:r>
              <a:rPr lang="zh-Hans" altLang="fi-FI" dirty="0"/>
              <a:t> </a:t>
            </a:r>
            <a:r>
              <a:rPr lang="fi-FI" altLang="zh-Hans" dirty="0" err="1"/>
              <a:t>equations</a:t>
            </a:r>
            <a:r>
              <a:rPr lang="zh-Hans" altLang="fi-FI" dirty="0"/>
              <a:t> </a:t>
            </a:r>
            <a:r>
              <a:rPr lang="fi-FI" altLang="zh-Hans" dirty="0"/>
              <a:t>of</a:t>
            </a:r>
            <a:r>
              <a:rPr lang="zh-Hans" altLang="fi-FI" dirty="0"/>
              <a:t> </a:t>
            </a:r>
            <a:r>
              <a:rPr lang="fi-FI" altLang="zh-Hans" dirty="0" err="1"/>
              <a:t>our</a:t>
            </a:r>
            <a:r>
              <a:rPr lang="zh-Hans" altLang="fi-FI" dirty="0"/>
              <a:t> </a:t>
            </a:r>
            <a:r>
              <a:rPr lang="fi-FI" altLang="zh-Hans" dirty="0" err="1"/>
              <a:t>problem</a:t>
            </a:r>
            <a:r>
              <a:rPr lang="fi-FI" altLang="zh-Hans" dirty="0"/>
              <a:t>.</a:t>
            </a:r>
            <a:r>
              <a:rPr lang="zh-Hans" altLang="fi-FI" dirty="0"/>
              <a:t> </a:t>
            </a:r>
            <a:r>
              <a:rPr lang="fi-FI" altLang="zh-Hans" dirty="0"/>
              <a:t>Here,</a:t>
            </a:r>
            <a:r>
              <a:rPr lang="zh-Hans" altLang="fi-FI" dirty="0"/>
              <a:t> </a:t>
            </a:r>
            <a:r>
              <a:rPr lang="fi-FI" altLang="zh-Hans" dirty="0"/>
              <a:t>k</a:t>
            </a:r>
            <a:r>
              <a:rPr lang="zh-Hans" altLang="fi-FI" dirty="0"/>
              <a:t> </a:t>
            </a:r>
            <a:r>
              <a:rPr lang="fi-FI" altLang="zh-Hans" dirty="0" err="1"/>
              <a:t>represents</a:t>
            </a:r>
            <a:r>
              <a:rPr lang="zh-Hans" altLang="fi-FI" dirty="0"/>
              <a:t> </a:t>
            </a:r>
            <a:r>
              <a:rPr lang="fi-FI" altLang="zh-Hans" dirty="0" err="1"/>
              <a:t>the</a:t>
            </a:r>
            <a:r>
              <a:rPr lang="zh-Hans" altLang="fi-FI" dirty="0"/>
              <a:t> </a:t>
            </a:r>
            <a:r>
              <a:rPr lang="fi-FI" altLang="zh-Hans" dirty="0" err="1"/>
              <a:t>task</a:t>
            </a:r>
            <a:r>
              <a:rPr lang="zh-Hans" altLang="fi-FI" dirty="0"/>
              <a:t> </a:t>
            </a:r>
            <a:r>
              <a:rPr lang="fi-FI" altLang="zh-Hans" dirty="0"/>
              <a:t>and</a:t>
            </a:r>
            <a:r>
              <a:rPr lang="zh-Hans" altLang="fi-FI" dirty="0"/>
              <a:t> </a:t>
            </a:r>
            <a:r>
              <a:rPr lang="fi-FI" altLang="zh-Hans" dirty="0"/>
              <a:t>j</a:t>
            </a:r>
            <a:r>
              <a:rPr lang="zh-Hans" altLang="fi-FI" dirty="0"/>
              <a:t> </a:t>
            </a:r>
            <a:r>
              <a:rPr lang="fi-FI" altLang="zh-Hans" dirty="0" err="1"/>
              <a:t>represents</a:t>
            </a:r>
            <a:r>
              <a:rPr lang="zh-Hans" altLang="fi-FI" dirty="0"/>
              <a:t> </a:t>
            </a:r>
            <a:r>
              <a:rPr lang="fi-FI" altLang="zh-Hans" dirty="0" err="1"/>
              <a:t>the</a:t>
            </a:r>
            <a:r>
              <a:rPr lang="zh-Hans" altLang="fi-FI" dirty="0"/>
              <a:t> </a:t>
            </a:r>
            <a:r>
              <a:rPr lang="fi-FI" altLang="zh-Hans" dirty="0"/>
              <a:t>mobile</a:t>
            </a:r>
            <a:r>
              <a:rPr lang="zh-Hans" altLang="fi-FI" dirty="0"/>
              <a:t> </a:t>
            </a:r>
            <a:r>
              <a:rPr lang="fi-FI" altLang="zh-Hans" dirty="0" err="1"/>
              <a:t>fog</a:t>
            </a:r>
            <a:r>
              <a:rPr lang="zh-Hans" altLang="fi-FI" dirty="0"/>
              <a:t> </a:t>
            </a:r>
            <a:r>
              <a:rPr lang="fi-FI" altLang="zh-Hans" dirty="0" err="1"/>
              <a:t>node</a:t>
            </a:r>
            <a:r>
              <a:rPr lang="fi-FI" altLang="zh-Hans" dirty="0"/>
              <a:t>.</a:t>
            </a:r>
            <a:r>
              <a:rPr lang="zh-Hans" altLang="fi-FI" dirty="0"/>
              <a:t> </a:t>
            </a:r>
            <a:r>
              <a:rPr lang="fi-FI" altLang="zh-Hans" dirty="0" err="1"/>
              <a:t>Thus</a:t>
            </a:r>
            <a:r>
              <a:rPr lang="fi-FI" altLang="zh-Hans" dirty="0"/>
              <a:t>,</a:t>
            </a:r>
            <a:r>
              <a:rPr lang="zh-Hans" altLang="fi-FI" dirty="0"/>
              <a:t> </a:t>
            </a:r>
            <a:r>
              <a:rPr lang="fi-FI" altLang="zh-Hans" dirty="0" err="1"/>
              <a:t>x_jk</a:t>
            </a:r>
            <a:r>
              <a:rPr lang="zh-Hans" altLang="fi-FI" dirty="0"/>
              <a:t> </a:t>
            </a:r>
            <a:r>
              <a:rPr lang="fi-FI" altLang="zh-Hans" dirty="0" err="1"/>
              <a:t>represents</a:t>
            </a:r>
            <a:r>
              <a:rPr lang="zh-Hans" altLang="fi-FI" dirty="0"/>
              <a:t> </a:t>
            </a:r>
            <a:r>
              <a:rPr lang="fi-FI" altLang="zh-Hans" dirty="0" err="1"/>
              <a:t>the</a:t>
            </a:r>
            <a:r>
              <a:rPr lang="zh-Hans" altLang="fi-FI" dirty="0"/>
              <a:t> </a:t>
            </a:r>
            <a:r>
              <a:rPr lang="fi-FI" altLang="zh-Hans" dirty="0" err="1"/>
              <a:t>task</a:t>
            </a:r>
            <a:r>
              <a:rPr lang="zh-Hans" altLang="fi-FI" dirty="0"/>
              <a:t> </a:t>
            </a:r>
            <a:r>
              <a:rPr lang="fi-FI" altLang="zh-Hans" dirty="0" err="1"/>
              <a:t>allocation</a:t>
            </a:r>
            <a:r>
              <a:rPr lang="zh-Hans" altLang="fi-FI" dirty="0"/>
              <a:t> </a:t>
            </a:r>
            <a:r>
              <a:rPr lang="fi-FI" altLang="zh-Hans" dirty="0" err="1"/>
              <a:t>decision</a:t>
            </a:r>
            <a:r>
              <a:rPr lang="fi-FI" altLang="zh-Hans" dirty="0"/>
              <a:t>.</a:t>
            </a:r>
            <a:r>
              <a:rPr lang="zh-Hans" altLang="fi-FI" dirty="0"/>
              <a:t> </a:t>
            </a:r>
            <a:r>
              <a:rPr lang="fi-FI" altLang="zh-Hans" dirty="0" err="1"/>
              <a:t>q_k</a:t>
            </a:r>
            <a:r>
              <a:rPr lang="zh-Hans" altLang="fi-FI" dirty="0"/>
              <a:t> </a:t>
            </a:r>
            <a:r>
              <a:rPr lang="fi-FI" altLang="zh-Hans" dirty="0" err="1"/>
              <a:t>represents</a:t>
            </a:r>
            <a:r>
              <a:rPr lang="zh-Hans" altLang="fi-FI" dirty="0"/>
              <a:t> </a:t>
            </a:r>
            <a:r>
              <a:rPr lang="fi-FI" altLang="zh-Hans" dirty="0" err="1"/>
              <a:t>the</a:t>
            </a:r>
            <a:r>
              <a:rPr lang="zh-Hans" altLang="fi-FI" dirty="0"/>
              <a:t> </a:t>
            </a:r>
            <a:r>
              <a:rPr lang="fi-FI" altLang="zh-Hans" dirty="0" err="1"/>
              <a:t>service</a:t>
            </a:r>
            <a:r>
              <a:rPr lang="zh-Hans" altLang="fi-FI" dirty="0"/>
              <a:t> </a:t>
            </a:r>
            <a:r>
              <a:rPr lang="fi-FI" altLang="zh-Hans" dirty="0" err="1"/>
              <a:t>quality</a:t>
            </a:r>
            <a:r>
              <a:rPr lang="fi-FI" altLang="zh-Hans" dirty="0"/>
              <a:t>.</a:t>
            </a:r>
            <a:r>
              <a:rPr lang="zh-Hans" altLang="fi-FI" dirty="0"/>
              <a:t> </a:t>
            </a:r>
            <a:r>
              <a:rPr lang="fi-FI" altLang="zh-Hans" dirty="0"/>
              <a:t>P(</a:t>
            </a:r>
            <a:r>
              <a:rPr lang="fi-FI" altLang="zh-Hans" dirty="0" err="1"/>
              <a:t>q_k</a:t>
            </a:r>
            <a:r>
              <a:rPr lang="fi-FI" altLang="zh-Hans" dirty="0"/>
              <a:t>)</a:t>
            </a:r>
            <a:r>
              <a:rPr lang="zh-Hans" altLang="fi-FI" dirty="0"/>
              <a:t> </a:t>
            </a:r>
            <a:r>
              <a:rPr lang="fi-FI" altLang="zh-Hans" dirty="0"/>
              <a:t>is</a:t>
            </a:r>
            <a:r>
              <a:rPr lang="zh-Hans" altLang="fi-FI" dirty="0"/>
              <a:t> </a:t>
            </a:r>
            <a:r>
              <a:rPr lang="fi-FI" altLang="zh-Hans" dirty="0" err="1"/>
              <a:t>the</a:t>
            </a:r>
            <a:r>
              <a:rPr lang="zh-Hans" altLang="fi-FI" dirty="0"/>
              <a:t> </a:t>
            </a:r>
            <a:r>
              <a:rPr lang="fi-FI" altLang="zh-Hans" dirty="0" err="1"/>
              <a:t>relationship</a:t>
            </a:r>
            <a:r>
              <a:rPr lang="zh-Hans" altLang="fi-FI" dirty="0"/>
              <a:t> </a:t>
            </a:r>
            <a:r>
              <a:rPr lang="fi-FI" altLang="zh-Hans" dirty="0" err="1"/>
              <a:t>between</a:t>
            </a:r>
            <a:r>
              <a:rPr lang="zh-Hans" altLang="fi-FI" dirty="0"/>
              <a:t> </a:t>
            </a:r>
            <a:r>
              <a:rPr lang="fi-FI" altLang="zh-Hans" dirty="0" err="1"/>
              <a:t>processing</a:t>
            </a:r>
            <a:r>
              <a:rPr lang="zh-Hans" altLang="fi-FI" dirty="0"/>
              <a:t> </a:t>
            </a:r>
            <a:r>
              <a:rPr lang="fi-FI" altLang="zh-Hans" dirty="0" err="1"/>
              <a:t>time</a:t>
            </a:r>
            <a:r>
              <a:rPr lang="zh-Hans" altLang="fi-FI" dirty="0"/>
              <a:t> </a:t>
            </a:r>
            <a:r>
              <a:rPr lang="fi-FI" altLang="zh-Hans" dirty="0"/>
              <a:t>and</a:t>
            </a:r>
            <a:r>
              <a:rPr lang="zh-Hans" altLang="fi-FI" dirty="0"/>
              <a:t> </a:t>
            </a:r>
            <a:r>
              <a:rPr lang="fi-FI" altLang="zh-Hans" dirty="0" err="1"/>
              <a:t>service</a:t>
            </a:r>
            <a:r>
              <a:rPr lang="zh-Hans" altLang="fi-FI" dirty="0"/>
              <a:t> </a:t>
            </a:r>
            <a:r>
              <a:rPr lang="fi-FI" altLang="zh-Hans" dirty="0" err="1"/>
              <a:t>quality</a:t>
            </a:r>
            <a:r>
              <a:rPr lang="fi-FI" altLang="zh-Hans" dirty="0"/>
              <a:t>.</a:t>
            </a:r>
            <a:r>
              <a:rPr lang="zh-Hans" altLang="fi-FI" dirty="0"/>
              <a:t> </a:t>
            </a:r>
            <a:r>
              <a:rPr lang="fi-FI" altLang="zh-Hans" dirty="0"/>
              <a:t>R(</a:t>
            </a:r>
            <a:r>
              <a:rPr lang="fi-FI" altLang="zh-Hans" dirty="0" err="1"/>
              <a:t>q_k</a:t>
            </a:r>
            <a:r>
              <a:rPr lang="fi-FI" altLang="zh-Hans" dirty="0"/>
              <a:t>)</a:t>
            </a:r>
            <a:r>
              <a:rPr lang="zh-Hans" altLang="fi-FI" dirty="0"/>
              <a:t> </a:t>
            </a:r>
            <a:r>
              <a:rPr lang="fi-FI" altLang="zh-Hans" dirty="0"/>
              <a:t>is</a:t>
            </a:r>
            <a:r>
              <a:rPr lang="zh-Hans" altLang="fi-FI" dirty="0"/>
              <a:t> </a:t>
            </a:r>
            <a:r>
              <a:rPr lang="fi-FI" altLang="zh-Hans" dirty="0" err="1"/>
              <a:t>the</a:t>
            </a:r>
            <a:r>
              <a:rPr lang="zh-Hans" altLang="fi-FI" dirty="0"/>
              <a:t> </a:t>
            </a:r>
            <a:r>
              <a:rPr lang="fi-FI" altLang="zh-Hans" dirty="0" err="1"/>
              <a:t>relationship</a:t>
            </a:r>
            <a:r>
              <a:rPr lang="zh-Hans" altLang="fi-FI" dirty="0"/>
              <a:t> </a:t>
            </a:r>
            <a:r>
              <a:rPr lang="fi-FI" altLang="zh-Hans" dirty="0" err="1"/>
              <a:t>between</a:t>
            </a:r>
            <a:r>
              <a:rPr lang="zh-Hans" altLang="fi-FI" dirty="0"/>
              <a:t> </a:t>
            </a:r>
            <a:r>
              <a:rPr lang="fi-FI" altLang="zh-Hans" dirty="0" err="1"/>
              <a:t>resource</a:t>
            </a:r>
            <a:r>
              <a:rPr lang="zh-Hans" altLang="fi-FI" dirty="0"/>
              <a:t> </a:t>
            </a:r>
            <a:r>
              <a:rPr lang="fi-FI" altLang="zh-Hans" dirty="0" err="1"/>
              <a:t>consumption</a:t>
            </a:r>
            <a:r>
              <a:rPr lang="zh-Hans" altLang="fi-FI" dirty="0"/>
              <a:t> </a:t>
            </a:r>
            <a:r>
              <a:rPr lang="fi-FI" altLang="zh-Hans" dirty="0"/>
              <a:t>and</a:t>
            </a:r>
            <a:r>
              <a:rPr lang="zh-Hans" altLang="fi-FI" dirty="0"/>
              <a:t> </a:t>
            </a:r>
            <a:r>
              <a:rPr lang="fi-FI" altLang="zh-Hans" dirty="0" err="1"/>
              <a:t>service</a:t>
            </a:r>
            <a:r>
              <a:rPr lang="zh-Hans" altLang="fi-FI" dirty="0"/>
              <a:t> </a:t>
            </a:r>
            <a:r>
              <a:rPr lang="fi-FI" altLang="zh-Hans" dirty="0" err="1"/>
              <a:t>quality</a:t>
            </a:r>
            <a:r>
              <a:rPr lang="fi-FI" altLang="zh-Hans" dirty="0"/>
              <a:t>.</a:t>
            </a:r>
          </a:p>
          <a:p>
            <a:endParaRPr lang="fi-FI" dirty="0"/>
          </a:p>
          <a:p>
            <a:r>
              <a:rPr lang="fi-FI" dirty="0" err="1"/>
              <a:t>F_t</a:t>
            </a:r>
            <a:r>
              <a:rPr lang="fi-FI" dirty="0"/>
              <a:t> and </a:t>
            </a:r>
            <a:r>
              <a:rPr lang="fi-FI" dirty="0" err="1"/>
              <a:t>f_q</a:t>
            </a:r>
            <a:r>
              <a:rPr lang="fi-FI" dirty="0"/>
              <a:t> </a:t>
            </a:r>
            <a:r>
              <a:rPr lang="fi-FI" dirty="0" err="1"/>
              <a:t>are</a:t>
            </a:r>
            <a:r>
              <a:rPr lang="fi-FI" dirty="0"/>
              <a:t> </a:t>
            </a:r>
            <a:r>
              <a:rPr lang="fi-FI" dirty="0" err="1"/>
              <a:t>two</a:t>
            </a:r>
            <a:r>
              <a:rPr lang="fi-FI" dirty="0"/>
              <a:t> </a:t>
            </a:r>
            <a:r>
              <a:rPr lang="fi-FI" dirty="0" err="1"/>
              <a:t>scalar</a:t>
            </a:r>
            <a:r>
              <a:rPr lang="fi-FI" dirty="0"/>
              <a:t> </a:t>
            </a:r>
            <a:r>
              <a:rPr lang="fi-FI" dirty="0" err="1"/>
              <a:t>weights</a:t>
            </a:r>
            <a:r>
              <a:rPr lang="fi-FI" dirty="0"/>
              <a:t>. </a:t>
            </a:r>
            <a:r>
              <a:rPr lang="fi-FI" dirty="0" err="1"/>
              <a:t>We</a:t>
            </a:r>
            <a:r>
              <a:rPr lang="fi-FI" dirty="0"/>
              <a:t> </a:t>
            </a:r>
            <a:r>
              <a:rPr lang="fi-FI" dirty="0" err="1"/>
              <a:t>can</a:t>
            </a:r>
            <a:r>
              <a:rPr lang="fi-FI" dirty="0"/>
              <a:t> </a:t>
            </a:r>
            <a:r>
              <a:rPr lang="fi-FI" dirty="0" err="1"/>
              <a:t>tune</a:t>
            </a:r>
            <a:r>
              <a:rPr lang="fi-FI" dirty="0"/>
              <a:t> </a:t>
            </a:r>
            <a:r>
              <a:rPr lang="fi-FI" dirty="0" err="1"/>
              <a:t>these</a:t>
            </a:r>
            <a:r>
              <a:rPr lang="fi-FI" dirty="0"/>
              <a:t> </a:t>
            </a:r>
            <a:r>
              <a:rPr lang="fi-FI" dirty="0" err="1"/>
              <a:t>variables</a:t>
            </a:r>
            <a:r>
              <a:rPr lang="fi-FI" dirty="0"/>
              <a:t> </a:t>
            </a:r>
            <a:r>
              <a:rPr lang="fi-FI" dirty="0" err="1"/>
              <a:t>depend</a:t>
            </a:r>
            <a:r>
              <a:rPr lang="fi-FI" dirty="0"/>
              <a:t> on </a:t>
            </a:r>
            <a:r>
              <a:rPr lang="fi-FI" dirty="0" err="1"/>
              <a:t>our</a:t>
            </a:r>
            <a:r>
              <a:rPr lang="fi-FI" dirty="0"/>
              <a:t> </a:t>
            </a:r>
            <a:r>
              <a:rPr lang="fi-FI" altLang="zh-Hans" dirty="0" err="1"/>
              <a:t>appeal</a:t>
            </a:r>
            <a:r>
              <a:rPr lang="fi-FI" altLang="zh-Hans" dirty="0"/>
              <a:t>.</a:t>
            </a:r>
            <a:r>
              <a:rPr lang="zh-Hans" altLang="fi-FI" dirty="0"/>
              <a:t> </a:t>
            </a:r>
            <a:r>
              <a:rPr lang="fi-FI" altLang="zh-Hans" dirty="0"/>
              <a:t>If</a:t>
            </a:r>
            <a:r>
              <a:rPr lang="zh-Hans" altLang="fi-FI" dirty="0"/>
              <a:t> </a:t>
            </a:r>
            <a:r>
              <a:rPr lang="fi-FI" altLang="zh-Hans" dirty="0" err="1"/>
              <a:t>you</a:t>
            </a:r>
            <a:r>
              <a:rPr lang="zh-Hans" altLang="fi-FI" dirty="0"/>
              <a:t> </a:t>
            </a:r>
            <a:r>
              <a:rPr lang="fi-FI" altLang="zh-Hans" dirty="0" err="1"/>
              <a:t>value</a:t>
            </a:r>
            <a:r>
              <a:rPr lang="zh-Hans" altLang="fi-FI" dirty="0"/>
              <a:t> </a:t>
            </a:r>
            <a:r>
              <a:rPr lang="fi-FI" altLang="zh-Hans" dirty="0" err="1"/>
              <a:t>latency</a:t>
            </a:r>
            <a:r>
              <a:rPr lang="fi-FI" altLang="zh-Hans" dirty="0"/>
              <a:t>,</a:t>
            </a:r>
            <a:r>
              <a:rPr lang="zh-Hans" altLang="fi-FI" dirty="0"/>
              <a:t> </a:t>
            </a:r>
            <a:r>
              <a:rPr lang="fi-FI" altLang="zh-Hans" dirty="0" err="1"/>
              <a:t>then</a:t>
            </a:r>
            <a:r>
              <a:rPr lang="zh-Hans" altLang="fi-FI" dirty="0"/>
              <a:t> </a:t>
            </a:r>
            <a:r>
              <a:rPr lang="fi-FI" altLang="zh-Hans" dirty="0" err="1"/>
              <a:t>tune</a:t>
            </a:r>
            <a:r>
              <a:rPr lang="zh-Hans" altLang="fi-FI" dirty="0"/>
              <a:t> </a:t>
            </a:r>
            <a:r>
              <a:rPr lang="fi-FI" altLang="zh-Hans" dirty="0" err="1"/>
              <a:t>f_t</a:t>
            </a:r>
            <a:r>
              <a:rPr lang="zh-Hans" altLang="fi-FI" dirty="0"/>
              <a:t> </a:t>
            </a:r>
            <a:r>
              <a:rPr lang="fi-FI" altLang="zh-Hans" dirty="0" err="1"/>
              <a:t>up</a:t>
            </a:r>
            <a:r>
              <a:rPr lang="fi-FI" altLang="zh-Hans" dirty="0"/>
              <a:t>,</a:t>
            </a:r>
            <a:r>
              <a:rPr lang="zh-Hans" altLang="fi-FI" dirty="0"/>
              <a:t> </a:t>
            </a:r>
            <a:r>
              <a:rPr lang="fi-FI" altLang="zh-Hans" dirty="0"/>
              <a:t>and</a:t>
            </a:r>
            <a:r>
              <a:rPr lang="zh-Hans" altLang="fi-FI" dirty="0"/>
              <a:t> </a:t>
            </a:r>
            <a:r>
              <a:rPr lang="fi-FI" altLang="zh-Hans" dirty="0" err="1"/>
              <a:t>vice</a:t>
            </a:r>
            <a:r>
              <a:rPr lang="zh-Hans" altLang="fi-FI" dirty="0"/>
              <a:t> </a:t>
            </a:r>
            <a:r>
              <a:rPr lang="fi-FI" altLang="zh-Hans" dirty="0" err="1"/>
              <a:t>versa</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a:t>
            </a:fld>
            <a:endParaRPr lang="fi-FI"/>
          </a:p>
        </p:txBody>
      </p:sp>
    </p:spTree>
    <p:extLst>
      <p:ext uri="{BB962C8B-B14F-4D97-AF65-F5344CB8AC3E}">
        <p14:creationId xmlns:p14="http://schemas.microsoft.com/office/powerpoint/2010/main" val="341936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So</a:t>
            </a:r>
            <a:r>
              <a:rPr lang="fi-FI" dirty="0"/>
              <a:t>, </a:t>
            </a:r>
            <a:r>
              <a:rPr lang="fi-FI" dirty="0" err="1"/>
              <a:t>what’s</a:t>
            </a:r>
            <a:r>
              <a:rPr lang="fi-FI" dirty="0"/>
              <a:t> </a:t>
            </a:r>
            <a:r>
              <a:rPr lang="fi-FI" dirty="0" err="1"/>
              <a:t>the</a:t>
            </a:r>
            <a:r>
              <a:rPr lang="fi-FI" dirty="0"/>
              <a:t> P(</a:t>
            </a:r>
            <a:r>
              <a:rPr lang="fi-FI" dirty="0" err="1"/>
              <a:t>q_k</a:t>
            </a:r>
            <a:r>
              <a:rPr lang="fi-FI" dirty="0"/>
              <a:t>) and R(</a:t>
            </a:r>
            <a:r>
              <a:rPr lang="fi-FI" dirty="0" err="1"/>
              <a:t>q_k</a:t>
            </a:r>
            <a:r>
              <a:rPr lang="fi-FI" dirty="0"/>
              <a:t>) </a:t>
            </a:r>
            <a:r>
              <a:rPr lang="fi-FI" dirty="0" err="1"/>
              <a:t>looks</a:t>
            </a:r>
            <a:r>
              <a:rPr lang="fi-FI" dirty="0"/>
              <a:t> </a:t>
            </a:r>
            <a:r>
              <a:rPr lang="fi-FI" dirty="0" err="1"/>
              <a:t>like</a:t>
            </a:r>
            <a:r>
              <a:rPr lang="fi-FI" dirty="0"/>
              <a:t>? And </a:t>
            </a:r>
            <a:r>
              <a:rPr lang="fi-FI" dirty="0" err="1"/>
              <a:t>can</a:t>
            </a:r>
            <a:r>
              <a:rPr lang="fi-FI" dirty="0"/>
              <a:t> </a:t>
            </a:r>
            <a:r>
              <a:rPr lang="fi-FI" dirty="0" err="1"/>
              <a:t>the</a:t>
            </a:r>
            <a:r>
              <a:rPr lang="fi-FI" dirty="0"/>
              <a:t> </a:t>
            </a:r>
            <a:r>
              <a:rPr lang="fi-FI" dirty="0" err="1"/>
              <a:t>problem</a:t>
            </a:r>
            <a:r>
              <a:rPr lang="fi-FI" dirty="0"/>
              <a:t> </a:t>
            </a:r>
            <a:r>
              <a:rPr lang="fi-FI" dirty="0" err="1"/>
              <a:t>be</a:t>
            </a:r>
            <a:r>
              <a:rPr lang="fi-FI" dirty="0"/>
              <a:t> </a:t>
            </a:r>
            <a:r>
              <a:rPr lang="fi-FI" dirty="0" err="1"/>
              <a:t>lineared</a:t>
            </a:r>
            <a:r>
              <a:rPr lang="fi-FI" dirty="0"/>
              <a:t>?</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13</a:t>
            </a:fld>
            <a:endParaRPr lang="fi-FI"/>
          </a:p>
        </p:txBody>
      </p:sp>
    </p:spTree>
    <p:extLst>
      <p:ext uri="{BB962C8B-B14F-4D97-AF65-F5344CB8AC3E}">
        <p14:creationId xmlns:p14="http://schemas.microsoft.com/office/powerpoint/2010/main" val="1953508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i-FI" altLang="zh-Hans" dirty="0"/>
              <a:t>Here,</a:t>
            </a:r>
            <a:r>
              <a:rPr lang="zh-Hans" altLang="fi-FI" dirty="0"/>
              <a:t> </a:t>
            </a:r>
            <a:r>
              <a:rPr lang="fi-FI" altLang="zh-Hans" dirty="0" err="1"/>
              <a:t>we</a:t>
            </a:r>
            <a:r>
              <a:rPr lang="zh-Hans" altLang="fi-FI" dirty="0"/>
              <a:t> </a:t>
            </a:r>
            <a:r>
              <a:rPr lang="fi-FI" altLang="zh-Hans" dirty="0" err="1"/>
              <a:t>implement</a:t>
            </a:r>
            <a:r>
              <a:rPr lang="zh-Hans" altLang="fi-FI" dirty="0"/>
              <a:t> </a:t>
            </a:r>
            <a:r>
              <a:rPr lang="fi-FI" altLang="zh-Hans" dirty="0" err="1"/>
              <a:t>two</a:t>
            </a:r>
            <a:r>
              <a:rPr lang="zh-Hans" altLang="fi-FI" dirty="0"/>
              <a:t> </a:t>
            </a:r>
            <a:r>
              <a:rPr lang="fi-FI" altLang="zh-Hans" dirty="0" err="1"/>
              <a:t>applications</a:t>
            </a:r>
            <a:r>
              <a:rPr lang="fi-FI" altLang="zh-Hans" dirty="0"/>
              <a:t>.</a:t>
            </a:r>
            <a:r>
              <a:rPr lang="zh-Hans" altLang="fi-FI" dirty="0"/>
              <a:t> </a:t>
            </a:r>
            <a:r>
              <a:rPr lang="fi-FI" altLang="zh-Hans" dirty="0"/>
              <a:t>One</a:t>
            </a:r>
            <a:r>
              <a:rPr lang="zh-Hans" altLang="fi-FI" dirty="0"/>
              <a:t> </a:t>
            </a:r>
            <a:r>
              <a:rPr lang="fi-FI" altLang="zh-Hans" dirty="0"/>
              <a:t>is</a:t>
            </a:r>
            <a:r>
              <a:rPr lang="zh-Hans" altLang="fi-FI" dirty="0"/>
              <a:t> </a:t>
            </a:r>
            <a:r>
              <a:rPr lang="fi-FI" altLang="zh-Hans" dirty="0"/>
              <a:t>video</a:t>
            </a:r>
            <a:r>
              <a:rPr lang="zh-Hans" altLang="fi-FI" dirty="0"/>
              <a:t> </a:t>
            </a:r>
            <a:r>
              <a:rPr lang="fi-FI" altLang="zh-Hans" dirty="0" err="1"/>
              <a:t>streaming</a:t>
            </a:r>
            <a:r>
              <a:rPr lang="zh-Hans" altLang="fi-FI" dirty="0"/>
              <a:t> </a:t>
            </a:r>
            <a:r>
              <a:rPr lang="fi-FI" altLang="zh-Hans" dirty="0" err="1"/>
              <a:t>appication</a:t>
            </a:r>
            <a:r>
              <a:rPr lang="en-GB" altLang="zh-Hans" dirty="0"/>
              <a:t>,</a:t>
            </a:r>
            <a:r>
              <a:rPr lang="fi-FI" altLang="zh-Hans" dirty="0"/>
              <a:t> </a:t>
            </a:r>
            <a:r>
              <a:rPr lang="en-GB" altLang="zh-Hans" dirty="0"/>
              <a:t>which</a:t>
            </a:r>
            <a:r>
              <a:rPr lang="fi-FI" altLang="zh-Hans" dirty="0"/>
              <a:t> </a:t>
            </a:r>
            <a:r>
              <a:rPr lang="en-GB" altLang="zh-Hans" dirty="0"/>
              <a:t>is</a:t>
            </a:r>
            <a:r>
              <a:rPr lang="fi-FI" altLang="zh-Hans" dirty="0"/>
              <a:t> </a:t>
            </a:r>
            <a:r>
              <a:rPr lang="en-GB" altLang="zh-Hans" dirty="0"/>
              <a:t>a</a:t>
            </a:r>
            <a:r>
              <a:rPr lang="fi-FI" altLang="zh-Hans" dirty="0"/>
              <a:t> </a:t>
            </a:r>
            <a:r>
              <a:rPr lang="fi-FI" sz="1200" kern="1200" dirty="0" err="1">
                <a:solidFill>
                  <a:schemeClr val="tx1"/>
                </a:solidFill>
                <a:effectLst/>
                <a:latin typeface="+mn-lt"/>
                <a:ea typeface="ＭＳ Ｐゴシック" charset="-128"/>
                <a:cs typeface="ＭＳ Ｐゴシック" charset="-128"/>
              </a:rPr>
              <a:t>Web</a:t>
            </a:r>
            <a:r>
              <a:rPr lang="fi-FI" altLang="zh-Hans" sz="1200" kern="1200" dirty="0" err="1">
                <a:solidFill>
                  <a:schemeClr val="tx1"/>
                </a:solidFill>
                <a:effectLst/>
                <a:latin typeface="+mn-lt"/>
                <a:ea typeface="ＭＳ Ｐゴシック" charset="-128"/>
                <a:cs typeface="ＭＳ Ｐゴシック" charset="-128"/>
              </a:rPr>
              <a:t>Camera</a:t>
            </a:r>
            <a:r>
              <a:rPr lang="fi-FI" sz="1200" kern="1200" dirty="0" err="1">
                <a:solidFill>
                  <a:schemeClr val="tx1"/>
                </a:solidFill>
                <a:effectLst/>
                <a:latin typeface="+mn-lt"/>
                <a:ea typeface="ＭＳ Ｐゴシック" charset="-128"/>
                <a:cs typeface="ＭＳ Ｐゴシック" charset="-128"/>
              </a:rPr>
              <a:t>-based</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real-time</a:t>
            </a:r>
            <a:r>
              <a:rPr 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video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conference</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ran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en-GB" sz="1200" kern="1200" dirty="0">
                <a:solidFill>
                  <a:schemeClr val="tx1"/>
                </a:solidFill>
                <a:effectLst/>
                <a:latin typeface="+mn-lt"/>
                <a:ea typeface="ＭＳ Ｐゴシック" charset="-128"/>
                <a:cs typeface="ＭＳ Ｐゴシック" charset="-128"/>
              </a:rPr>
              <a:t>application </a:t>
            </a:r>
            <a:r>
              <a:rPr lang="fi-FI" sz="1200" kern="1200" dirty="0">
                <a:solidFill>
                  <a:schemeClr val="tx1"/>
                </a:solidFill>
                <a:effectLst/>
                <a:latin typeface="+mn-lt"/>
                <a:ea typeface="ＭＳ Ｐゴシック" charset="-128"/>
                <a:cs typeface="ＭＳ Ｐゴシック" charset="-128"/>
              </a:rPr>
              <a:t>on a Linux desktop </a:t>
            </a:r>
            <a:r>
              <a:rPr lang="fi-FI" sz="1200" kern="1200" dirty="0" err="1">
                <a:solidFill>
                  <a:schemeClr val="tx1"/>
                </a:solidFill>
                <a:effectLst/>
                <a:latin typeface="+mn-lt"/>
                <a:ea typeface="ＭＳ Ｐゴシック" charset="-128"/>
                <a:cs typeface="ＭＳ Ｐゴシック" charset="-128"/>
              </a:rPr>
              <a:t>server</a:t>
            </a:r>
            <a:r>
              <a:rPr lang="fi-FI" sz="1200" kern="1200" dirty="0">
                <a:solidFill>
                  <a:schemeClr val="tx1"/>
                </a:solidFill>
                <a:effectLst/>
                <a:latin typeface="+mn-lt"/>
                <a:ea typeface="ＭＳ Ｐゴシック" charset="-128"/>
                <a:cs typeface="ＭＳ Ｐゴシック" charset="-128"/>
              </a:rPr>
              <a:t> and </a:t>
            </a:r>
            <a:r>
              <a:rPr lang="fi-FI" sz="1200" kern="1200" dirty="0" err="1">
                <a:solidFill>
                  <a:schemeClr val="tx1"/>
                </a:solidFill>
                <a:effectLst/>
                <a:latin typeface="+mn-lt"/>
                <a:ea typeface="ＭＳ Ｐゴシック" charset="-128"/>
                <a:cs typeface="ＭＳ Ｐゴシック" charset="-128"/>
              </a:rPr>
              <a:t>three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androind</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phone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clients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client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application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captures</a:t>
            </a:r>
            <a:r>
              <a:rPr lang="zh-Hans" altLang="fi-FI" sz="1200" kern="1200" dirty="0">
                <a:solidFill>
                  <a:schemeClr val="tx1"/>
                </a:solidFill>
                <a:effectLst/>
                <a:latin typeface="+mn-lt"/>
                <a:ea typeface="ＭＳ Ｐゴシック" charset="-128"/>
                <a:cs typeface="ＭＳ Ｐゴシック" charset="-128"/>
              </a:rPr>
              <a:t> </a:t>
            </a:r>
            <a:r>
              <a:rPr lang="fi-FI" sz="1200" kern="1200" dirty="0">
                <a:solidFill>
                  <a:schemeClr val="tx1"/>
                </a:solidFill>
                <a:effectLst/>
                <a:latin typeface="+mn-lt"/>
                <a:ea typeface="ＭＳ Ｐゴシック" charset="-128"/>
                <a:cs typeface="ＭＳ Ｐゴシック" charset="-128"/>
              </a:rPr>
              <a:t>video and </a:t>
            </a:r>
            <a:r>
              <a:rPr lang="fi-FI" sz="1200" kern="1200" dirty="0" err="1">
                <a:solidFill>
                  <a:schemeClr val="tx1"/>
                </a:solidFill>
                <a:effectLst/>
                <a:latin typeface="+mn-lt"/>
                <a:ea typeface="ＭＳ Ｐゴシック" charset="-128"/>
                <a:cs typeface="ＭＳ Ｐゴシック" charset="-128"/>
              </a:rPr>
              <a:t>sends</a:t>
            </a:r>
            <a:r>
              <a:rPr lang="fi-FI" sz="1200" kern="1200" dirty="0">
                <a:solidFill>
                  <a:schemeClr val="tx1"/>
                </a:solidFill>
                <a:effectLst/>
                <a:latin typeface="+mn-lt"/>
                <a:ea typeface="ＭＳ Ｐゴシック" charset="-128"/>
                <a:cs typeface="ＭＳ Ｐゴシック" charset="-128"/>
              </a:rPr>
              <a:t> it to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server</a:t>
            </a:r>
            <a:r>
              <a:rPr lang="fi-FI"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test</a:t>
            </a:r>
            <a:r>
              <a:rPr lang="fi-FI" sz="1200" kern="1200" dirty="0">
                <a:solidFill>
                  <a:schemeClr val="tx1"/>
                </a:solidFill>
                <a:effectLst/>
                <a:latin typeface="+mn-lt"/>
                <a:ea typeface="ＭＳ Ｐゴシック" charset="-128"/>
                <a:cs typeface="ＭＳ Ｐゴシック" charset="-128"/>
              </a:rPr>
              <a:t> 5 </a:t>
            </a:r>
            <a:r>
              <a:rPr lang="fi-FI" sz="1200" kern="1200" dirty="0" err="1">
                <a:solidFill>
                  <a:schemeClr val="tx1"/>
                </a:solidFill>
                <a:effectLst/>
                <a:latin typeface="+mn-lt"/>
                <a:ea typeface="ＭＳ Ｐゴシック" charset="-128"/>
                <a:cs typeface="ＭＳ Ｐゴシック" charset="-128"/>
              </a:rPr>
              <a:t>different</a:t>
            </a:r>
            <a:r>
              <a:rPr lang="fi-FI" sz="1200" kern="1200" dirty="0">
                <a:solidFill>
                  <a:schemeClr val="tx1"/>
                </a:solidFill>
                <a:effectLst/>
                <a:latin typeface="+mn-lt"/>
                <a:ea typeface="ＭＳ Ｐゴシック" charset="-128"/>
                <a:cs typeface="ＭＳ Ｐゴシック" charset="-128"/>
              </a:rPr>
              <a:t> video </a:t>
            </a:r>
            <a:r>
              <a:rPr lang="fi-FI" sz="1200" kern="1200" dirty="0" err="1">
                <a:solidFill>
                  <a:schemeClr val="tx1"/>
                </a:solidFill>
                <a:effectLst/>
                <a:latin typeface="+mn-lt"/>
                <a:ea typeface="ＭＳ Ｐゴシック" charset="-128"/>
                <a:cs typeface="ＭＳ Ｐゴシック" charset="-128"/>
              </a:rPr>
              <a:t>resolutions</a:t>
            </a:r>
            <a:r>
              <a:rPr lang="fi-FI" sz="1200" kern="1200" dirty="0">
                <a:solidFill>
                  <a:schemeClr val="tx1"/>
                </a:solidFill>
                <a:effectLst/>
                <a:latin typeface="+mn-lt"/>
                <a:ea typeface="ＭＳ Ｐゴシック" charset="-128"/>
                <a:cs typeface="ＭＳ Ｐゴシック" charset="-128"/>
              </a:rPr>
              <a:t>, </a:t>
            </a:r>
            <a:r>
              <a:rPr lang="en-GB" sz="1200" kern="1200" dirty="0">
                <a:solidFill>
                  <a:schemeClr val="tx1"/>
                </a:solidFill>
                <a:effectLst/>
                <a:latin typeface="+mn-lt"/>
                <a:ea typeface="ＭＳ Ｐゴシック" charset="-128"/>
                <a:cs typeface="ＭＳ Ｐゴシック" charset="-128"/>
              </a:rPr>
              <a:t>from 240p to 1080p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measure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memory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usage</a:t>
            </a:r>
            <a:r>
              <a:rPr lang="fi-FI" sz="1200" kern="1200" dirty="0">
                <a:solidFill>
                  <a:schemeClr val="tx1"/>
                </a:solidFill>
                <a:effectLst/>
                <a:latin typeface="+mn-lt"/>
                <a:ea typeface="ＭＳ Ｐゴシック" charset="-128"/>
                <a:cs typeface="ＭＳ Ｐゴシック" charset="-128"/>
              </a:rPr>
              <a:t> of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server</a:t>
            </a:r>
            <a:r>
              <a:rPr lang="fi-FI" sz="1200" kern="1200" dirty="0">
                <a:solidFill>
                  <a:schemeClr val="tx1"/>
                </a:solidFill>
                <a:effectLst/>
                <a:latin typeface="+mn-lt"/>
                <a:ea typeface="ＭＳ Ｐゴシック" charset="-128"/>
                <a:cs typeface="ＭＳ Ｐゴシック" charset="-128"/>
              </a:rPr>
              <a:t>. Here, </a:t>
            </a:r>
            <a:r>
              <a:rPr lang="fi-FI" sz="1200" kern="1200" dirty="0" err="1">
                <a:solidFill>
                  <a:schemeClr val="tx1"/>
                </a:solidFill>
                <a:effectLst/>
                <a:latin typeface="+mn-lt"/>
                <a:ea typeface="ＭＳ Ｐゴシック" charset="-128"/>
                <a:cs typeface="ＭＳ Ｐゴシック" charset="-128"/>
              </a:rPr>
              <a:t>we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consider</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video </a:t>
            </a:r>
            <a:r>
              <a:rPr lang="fi-FI" sz="1200" kern="1200" dirty="0" err="1">
                <a:solidFill>
                  <a:schemeClr val="tx1"/>
                </a:solidFill>
                <a:effectLst/>
                <a:latin typeface="+mn-lt"/>
                <a:ea typeface="ＭＳ Ｐゴシック" charset="-128"/>
                <a:cs typeface="ＭＳ Ｐゴシック" charset="-128"/>
              </a:rPr>
              <a:t>resolution</a:t>
            </a:r>
            <a:r>
              <a:rPr lang="fi-FI" sz="1200" kern="1200" dirty="0">
                <a:solidFill>
                  <a:schemeClr val="tx1"/>
                </a:solidFill>
                <a:effectLst/>
                <a:latin typeface="+mn-lt"/>
                <a:ea typeface="ＭＳ Ｐゴシック" charset="-128"/>
                <a:cs typeface="ＭＳ Ｐゴシック" charset="-128"/>
              </a:rPr>
              <a:t> as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service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quality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which</a:t>
            </a:r>
            <a:r>
              <a:rPr lang="fi-FI" sz="1200" kern="1200" dirty="0">
                <a:solidFill>
                  <a:schemeClr val="tx1"/>
                </a:solidFill>
                <a:effectLst/>
                <a:latin typeface="+mn-lt"/>
                <a:ea typeface="ＭＳ Ｐゴシック" charset="-128"/>
                <a:cs typeface="ＭＳ Ｐゴシック" charset="-128"/>
              </a:rPr>
              <a:t> is </a:t>
            </a:r>
            <a:r>
              <a:rPr lang="fi-FI" sz="1200" kern="1200" dirty="0" err="1">
                <a:solidFill>
                  <a:schemeClr val="tx1"/>
                </a:solidFill>
                <a:effectLst/>
                <a:latin typeface="+mn-lt"/>
                <a:ea typeface="ＭＳ Ｐゴシック" charset="-128"/>
                <a:cs typeface="ＭＳ Ｐゴシック" charset="-128"/>
              </a:rPr>
              <a:t>q_k</a:t>
            </a:r>
            <a:r>
              <a:rPr lang="fi-FI" sz="1200" kern="1200" dirty="0">
                <a:solidFill>
                  <a:schemeClr val="tx1"/>
                </a:solidFill>
                <a:effectLst/>
                <a:latin typeface="+mn-lt"/>
                <a:ea typeface="ＭＳ Ｐゴシック" charset="-128"/>
                <a:cs typeface="ＭＳ Ｐゴシック" charset="-128"/>
              </a:rPr>
              <a:t>. And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memory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usage</a:t>
            </a:r>
            <a:r>
              <a:rPr lang="fi-FI" sz="1200" kern="1200" dirty="0">
                <a:solidFill>
                  <a:schemeClr val="tx1"/>
                </a:solidFill>
                <a:effectLst/>
                <a:latin typeface="+mn-lt"/>
                <a:ea typeface="ＭＳ Ｐゴシック" charset="-128"/>
                <a:cs typeface="ＭＳ Ｐゴシック" charset="-128"/>
              </a:rPr>
              <a:t> as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resource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consumption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which</a:t>
            </a:r>
            <a:r>
              <a:rPr lang="fi-FI" sz="1200" kern="1200" dirty="0">
                <a:solidFill>
                  <a:schemeClr val="tx1"/>
                </a:solidFill>
                <a:effectLst/>
                <a:latin typeface="+mn-lt"/>
                <a:ea typeface="ＭＳ Ｐゴシック" charset="-128"/>
                <a:cs typeface="ＭＳ Ｐゴシック" charset="-128"/>
              </a:rPr>
              <a:t> is R(</a:t>
            </a:r>
            <a:r>
              <a:rPr lang="fi-FI" sz="1200" kern="1200" dirty="0" err="1">
                <a:solidFill>
                  <a:schemeClr val="tx1"/>
                </a:solidFill>
                <a:effectLst/>
                <a:latin typeface="+mn-lt"/>
                <a:ea typeface="ＭＳ Ｐゴシック" charset="-128"/>
                <a:cs typeface="ＭＳ Ｐゴシック" charset="-128"/>
              </a:rPr>
              <a:t>q_k</a:t>
            </a:r>
            <a:r>
              <a:rPr lang="fi-FI"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In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figure</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can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memory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usage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service</a:t>
            </a:r>
            <a:r>
              <a:rPr lang="fi-FI" altLang="zh-Hans"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quality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have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near-linear</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relationship</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Furthermore</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implement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real-time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object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recognition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application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based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Yolo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en-GB" altLang="zh-Hans" sz="1200" kern="1200" dirty="0">
                <a:solidFill>
                  <a:schemeClr val="tx1"/>
                </a:solidFill>
                <a:effectLst/>
                <a:latin typeface="+mn-lt"/>
                <a:ea typeface="ＭＳ Ｐゴシック" charset="-128"/>
                <a:cs typeface="ＭＳ Ｐゴシック" charset="-128"/>
              </a:rPr>
              <a:t>test the processing time with various video resolution under same criteria</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get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results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shown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in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figure</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can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processing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time</a:t>
            </a:r>
            <a:r>
              <a:rPr lang="fi-FI" altLang="zh-Hans"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which</a:t>
            </a:r>
            <a:r>
              <a:rPr lang="fi-FI" altLang="zh-Hans" sz="1200" kern="1200" dirty="0">
                <a:solidFill>
                  <a:schemeClr val="tx1"/>
                </a:solidFill>
                <a:effectLst/>
                <a:latin typeface="+mn-lt"/>
                <a:ea typeface="ＭＳ Ｐゴシック" charset="-128"/>
                <a:cs typeface="ＭＳ Ｐゴシック" charset="-128"/>
              </a:rPr>
              <a:t> is P(</a:t>
            </a:r>
            <a:r>
              <a:rPr lang="fi-FI" altLang="zh-Hans" sz="1200" kern="1200" dirty="0" err="1">
                <a:solidFill>
                  <a:schemeClr val="tx1"/>
                </a:solidFill>
                <a:effectLst/>
                <a:latin typeface="+mn-lt"/>
                <a:ea typeface="ＭＳ Ｐゴシック" charset="-128"/>
                <a:cs typeface="ＭＳ Ｐゴシック" charset="-128"/>
              </a:rPr>
              <a:t>q_k</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video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resolution</a:t>
            </a:r>
            <a:r>
              <a:rPr lang="fi-FI" altLang="zh-Hans"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which</a:t>
            </a:r>
            <a:r>
              <a:rPr lang="fi-FI" altLang="zh-Hans" sz="1200" kern="1200" dirty="0">
                <a:solidFill>
                  <a:schemeClr val="tx1"/>
                </a:solidFill>
                <a:effectLst/>
                <a:latin typeface="+mn-lt"/>
                <a:ea typeface="ＭＳ Ｐゴシック" charset="-128"/>
                <a:cs typeface="ＭＳ Ｐゴシック" charset="-128"/>
              </a:rPr>
              <a:t> is </a:t>
            </a:r>
            <a:r>
              <a:rPr lang="fi-FI" altLang="zh-Hans" sz="1200" kern="1200" dirty="0" err="1">
                <a:solidFill>
                  <a:schemeClr val="tx1"/>
                </a:solidFill>
                <a:effectLst/>
                <a:latin typeface="+mn-lt"/>
                <a:ea typeface="ＭＳ Ｐゴシック" charset="-128"/>
                <a:cs typeface="ＭＳ Ｐゴシック" charset="-128"/>
              </a:rPr>
              <a:t>q_k</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also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have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near-linear</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relationship</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endParaRPr lang="fi-FI"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i-FI"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i-FI" sz="1200" kern="1200" dirty="0">
              <a:solidFill>
                <a:schemeClr val="tx1"/>
              </a:solidFill>
              <a:effectLst/>
              <a:latin typeface="+mn-lt"/>
              <a:ea typeface="ＭＳ Ｐゴシック" charset="-128"/>
              <a:cs typeface="ＭＳ Ｐゴシック" charset="-128"/>
            </a:endParaRPr>
          </a:p>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14</a:t>
            </a:fld>
            <a:endParaRPr lang="fi-FI"/>
          </a:p>
        </p:txBody>
      </p:sp>
    </p:spTree>
    <p:extLst>
      <p:ext uri="{BB962C8B-B14F-4D97-AF65-F5344CB8AC3E}">
        <p14:creationId xmlns:p14="http://schemas.microsoft.com/office/powerpoint/2010/main" val="98584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However</a:t>
            </a:r>
            <a:r>
              <a:rPr lang="fi-FI" altLang="zh-Hans" dirty="0"/>
              <a:t>,</a:t>
            </a:r>
            <a:r>
              <a:rPr lang="zh-Hans" altLang="fi-FI" dirty="0"/>
              <a:t> </a:t>
            </a:r>
            <a:r>
              <a:rPr lang="fi-FI" altLang="zh-Hans" dirty="0" err="1"/>
              <a:t>the</a:t>
            </a:r>
            <a:r>
              <a:rPr lang="zh-Hans" altLang="fi-FI" dirty="0"/>
              <a:t> </a:t>
            </a:r>
            <a:r>
              <a:rPr lang="fi-FI" altLang="zh-Hans" dirty="0" err="1"/>
              <a:t>problem</a:t>
            </a:r>
            <a:r>
              <a:rPr lang="zh-Hans" altLang="fi-FI" dirty="0"/>
              <a:t> </a:t>
            </a:r>
            <a:r>
              <a:rPr lang="fi-FI" altLang="zh-Hans" dirty="0" err="1"/>
              <a:t>still</a:t>
            </a:r>
            <a:r>
              <a:rPr lang="zh-Hans" altLang="fi-FI" dirty="0"/>
              <a:t> </a:t>
            </a:r>
            <a:r>
              <a:rPr lang="fi-FI" altLang="zh-Hans" dirty="0"/>
              <a:t>is</a:t>
            </a:r>
            <a:r>
              <a:rPr lang="zh-Hans" altLang="fi-FI" dirty="0"/>
              <a:t> </a:t>
            </a:r>
            <a:r>
              <a:rPr lang="fi-FI" altLang="zh-Hans" dirty="0" err="1"/>
              <a:t>non-linear</a:t>
            </a:r>
            <a:r>
              <a:rPr lang="fi-FI" altLang="zh-Hans" dirty="0"/>
              <a:t>.</a:t>
            </a:r>
            <a:r>
              <a:rPr lang="zh-Hans" altLang="fi-FI" dirty="0"/>
              <a:t> </a:t>
            </a:r>
            <a:r>
              <a:rPr lang="fi-FI" altLang="zh-Hans" dirty="0" err="1"/>
              <a:t>Because</a:t>
            </a:r>
            <a:r>
              <a:rPr lang="zh-Hans" altLang="fi-FI" dirty="0"/>
              <a:t> </a:t>
            </a:r>
            <a:r>
              <a:rPr lang="fi-FI" altLang="zh-Hans" dirty="0"/>
              <a:t>x-</a:t>
            </a:r>
            <a:r>
              <a:rPr lang="fi-FI" altLang="zh-Hans" dirty="0" err="1"/>
              <a:t>jk</a:t>
            </a:r>
            <a:r>
              <a:rPr lang="zh-Hans" altLang="fi-FI" dirty="0"/>
              <a:t> </a:t>
            </a:r>
            <a:r>
              <a:rPr lang="fi-FI" altLang="zh-Hans" dirty="0"/>
              <a:t>and</a:t>
            </a:r>
            <a:r>
              <a:rPr lang="zh-Hans" altLang="fi-FI" dirty="0"/>
              <a:t> </a:t>
            </a:r>
            <a:r>
              <a:rPr lang="fi-FI" altLang="zh-Hans" dirty="0"/>
              <a:t>q-k</a:t>
            </a:r>
            <a:r>
              <a:rPr lang="zh-Hans" altLang="fi-FI" dirty="0"/>
              <a:t> </a:t>
            </a:r>
            <a:r>
              <a:rPr lang="fi-FI" altLang="zh-Hans" dirty="0" err="1"/>
              <a:t>are</a:t>
            </a:r>
            <a:r>
              <a:rPr lang="zh-Hans" altLang="fi-FI" dirty="0"/>
              <a:t> </a:t>
            </a:r>
            <a:r>
              <a:rPr lang="fi-FI" altLang="zh-Hans" dirty="0" err="1"/>
              <a:t>coupled</a:t>
            </a:r>
            <a:r>
              <a:rPr lang="zh-Hans" altLang="fi-FI" dirty="0"/>
              <a:t> </a:t>
            </a:r>
            <a:r>
              <a:rPr lang="fi-FI" altLang="zh-Hans" dirty="0" err="1"/>
              <a:t>together</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a:t>
            </a:fld>
            <a:endParaRPr lang="fi-FI"/>
          </a:p>
        </p:txBody>
      </p:sp>
    </p:spTree>
    <p:extLst>
      <p:ext uri="{BB962C8B-B14F-4D97-AF65-F5344CB8AC3E}">
        <p14:creationId xmlns:p14="http://schemas.microsoft.com/office/powerpoint/2010/main" val="622197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We</a:t>
            </a:r>
            <a:r>
              <a:rPr lang="zh-Hans" altLang="fi-FI" dirty="0"/>
              <a:t> </a:t>
            </a:r>
            <a:r>
              <a:rPr lang="fi-FI" altLang="zh-Hans" dirty="0" err="1"/>
              <a:t>add</a:t>
            </a:r>
            <a:r>
              <a:rPr lang="zh-Hans" altLang="fi-FI" dirty="0"/>
              <a:t> </a:t>
            </a:r>
            <a:r>
              <a:rPr lang="fi-FI" altLang="zh-Hans" dirty="0"/>
              <a:t>a</a:t>
            </a:r>
            <a:r>
              <a:rPr lang="zh-Hans" altLang="fi-FI" dirty="0"/>
              <a:t> </a:t>
            </a:r>
            <a:r>
              <a:rPr lang="fi-FI" altLang="zh-Hans" dirty="0" err="1"/>
              <a:t>new</a:t>
            </a:r>
            <a:r>
              <a:rPr lang="zh-Hans" altLang="fi-FI" dirty="0"/>
              <a:t> </a:t>
            </a:r>
            <a:r>
              <a:rPr lang="fi-FI" altLang="zh-Hans" dirty="0" err="1"/>
              <a:t>variable</a:t>
            </a:r>
            <a:r>
              <a:rPr lang="zh-Hans" altLang="fi-FI" dirty="0"/>
              <a:t> </a:t>
            </a:r>
            <a:r>
              <a:rPr lang="fi-FI" altLang="zh-Hans" dirty="0" err="1"/>
              <a:t>which</a:t>
            </a:r>
            <a:r>
              <a:rPr lang="zh-Hans" altLang="fi-FI" dirty="0"/>
              <a:t> </a:t>
            </a:r>
            <a:r>
              <a:rPr lang="fi-FI" altLang="zh-Hans" dirty="0"/>
              <a:t>is</a:t>
            </a:r>
            <a:r>
              <a:rPr lang="zh-Hans" altLang="fi-FI" dirty="0"/>
              <a:t> </a:t>
            </a:r>
            <a:r>
              <a:rPr lang="fi-FI" altLang="zh-Hans" dirty="0" err="1"/>
              <a:t>y_jk</a:t>
            </a:r>
            <a:r>
              <a:rPr lang="zh-Hans" altLang="fi-FI" dirty="0"/>
              <a:t> </a:t>
            </a:r>
            <a:r>
              <a:rPr lang="fi-FI" altLang="zh-Hans" dirty="0" err="1"/>
              <a:t>equal</a:t>
            </a:r>
            <a:r>
              <a:rPr lang="zh-Hans" altLang="fi-FI" dirty="0"/>
              <a:t> </a:t>
            </a:r>
            <a:r>
              <a:rPr lang="fi-FI" altLang="zh-Hans" dirty="0"/>
              <a:t>to</a:t>
            </a:r>
            <a:r>
              <a:rPr lang="zh-Hans" altLang="fi-FI" dirty="0"/>
              <a:t> </a:t>
            </a:r>
            <a:r>
              <a:rPr lang="fi-FI" altLang="zh-Hans" dirty="0" err="1"/>
              <a:t>the</a:t>
            </a:r>
            <a:r>
              <a:rPr lang="zh-Hans" altLang="fi-FI" dirty="0"/>
              <a:t> </a:t>
            </a:r>
            <a:r>
              <a:rPr lang="fi-FI" altLang="zh-Hans" dirty="0" err="1"/>
              <a:t>product</a:t>
            </a:r>
            <a:r>
              <a:rPr lang="zh-Hans" altLang="fi-FI" dirty="0"/>
              <a:t> </a:t>
            </a:r>
            <a:r>
              <a:rPr lang="fi-FI" altLang="zh-Hans" dirty="0"/>
              <a:t>of</a:t>
            </a:r>
            <a:r>
              <a:rPr lang="zh-Hans" altLang="fi-FI" dirty="0"/>
              <a:t> </a:t>
            </a:r>
            <a:r>
              <a:rPr lang="fi-FI" altLang="zh-Hans" dirty="0" err="1"/>
              <a:t>x_jk</a:t>
            </a:r>
            <a:r>
              <a:rPr lang="zh-Hans" altLang="fi-FI" dirty="0"/>
              <a:t> </a:t>
            </a:r>
            <a:r>
              <a:rPr lang="fi-FI" altLang="zh-Hans" dirty="0"/>
              <a:t>and</a:t>
            </a:r>
            <a:r>
              <a:rPr lang="zh-Hans" altLang="fi-FI" dirty="0"/>
              <a:t> </a:t>
            </a:r>
            <a:r>
              <a:rPr lang="fi-FI" altLang="zh-Hans" dirty="0" err="1"/>
              <a:t>q_k</a:t>
            </a:r>
            <a:r>
              <a:rPr lang="fi-FI" altLang="zh-Hans" dirty="0"/>
              <a:t>.</a:t>
            </a:r>
            <a:r>
              <a:rPr lang="zh-Hans" altLang="fi-FI" dirty="0"/>
              <a:t> </a:t>
            </a:r>
            <a:r>
              <a:rPr lang="fi-FI" altLang="zh-Hans" dirty="0" err="1"/>
              <a:t>Then</a:t>
            </a:r>
            <a:r>
              <a:rPr lang="fi-FI" altLang="zh-Hans" dirty="0"/>
              <a:t>,</a:t>
            </a:r>
            <a:r>
              <a:rPr lang="zh-Hans" altLang="fi-FI" dirty="0"/>
              <a:t> </a:t>
            </a:r>
            <a:r>
              <a:rPr lang="fi-FI" altLang="zh-Hans" dirty="0" err="1"/>
              <a:t>we</a:t>
            </a:r>
            <a:r>
              <a:rPr lang="zh-Hans" altLang="fi-FI" dirty="0"/>
              <a:t> </a:t>
            </a:r>
            <a:r>
              <a:rPr lang="fi-FI" altLang="zh-Hans" dirty="0" err="1"/>
              <a:t>can</a:t>
            </a:r>
            <a:r>
              <a:rPr lang="zh-Hans" altLang="fi-FI" dirty="0"/>
              <a:t> </a:t>
            </a:r>
            <a:r>
              <a:rPr lang="fi-FI" altLang="zh-Hans" dirty="0" err="1"/>
              <a:t>get</a:t>
            </a:r>
            <a:r>
              <a:rPr lang="zh-Hans" altLang="fi-FI" dirty="0"/>
              <a:t> </a:t>
            </a:r>
            <a:r>
              <a:rPr lang="fi-FI" altLang="zh-Hans" dirty="0" err="1"/>
              <a:t>the</a:t>
            </a:r>
            <a:r>
              <a:rPr lang="zh-Hans" altLang="fi-FI" dirty="0"/>
              <a:t> </a:t>
            </a:r>
            <a:r>
              <a:rPr lang="fi-FI" altLang="zh-Hans" dirty="0" err="1"/>
              <a:t>linear</a:t>
            </a:r>
            <a:r>
              <a:rPr lang="zh-Hans" altLang="fi-FI" dirty="0"/>
              <a:t> </a:t>
            </a:r>
            <a:r>
              <a:rPr lang="fi-FI" altLang="zh-Hans" dirty="0" err="1"/>
              <a:t>problem</a:t>
            </a:r>
            <a:r>
              <a:rPr lang="zh-Hans" altLang="fi-FI" dirty="0"/>
              <a:t> </a:t>
            </a:r>
            <a:r>
              <a:rPr lang="fi-FI" altLang="zh-Hans" dirty="0"/>
              <a:t>as</a:t>
            </a:r>
            <a:r>
              <a:rPr lang="zh-Hans" altLang="fi-FI" dirty="0"/>
              <a:t> </a:t>
            </a:r>
            <a:r>
              <a:rPr lang="fi-FI" altLang="zh-Hans" dirty="0" err="1"/>
              <a:t>listed</a:t>
            </a:r>
            <a:r>
              <a:rPr lang="fi-FI" altLang="zh-Hans" dirty="0"/>
              <a:t>.</a:t>
            </a:r>
            <a:r>
              <a:rPr lang="zh-Hans" altLang="fi-FI" dirty="0"/>
              <a:t> </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a:t>
            </a:fld>
            <a:endParaRPr lang="fi-FI"/>
          </a:p>
        </p:txBody>
      </p:sp>
    </p:spTree>
    <p:extLst>
      <p:ext uri="{BB962C8B-B14F-4D97-AF65-F5344CB8AC3E}">
        <p14:creationId xmlns:p14="http://schemas.microsoft.com/office/powerpoint/2010/main" val="4113914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Now</a:t>
            </a:r>
            <a:r>
              <a:rPr lang="fi-FI" altLang="zh-Hans" dirty="0"/>
              <a:t>,</a:t>
            </a:r>
            <a:r>
              <a:rPr lang="zh-Hans" altLang="fi-FI" dirty="0"/>
              <a:t> </a:t>
            </a:r>
            <a:r>
              <a:rPr lang="fi-FI" altLang="zh-Hans" dirty="0" err="1"/>
              <a:t>we</a:t>
            </a:r>
            <a:r>
              <a:rPr lang="zh-Hans" altLang="fi-FI" dirty="0"/>
              <a:t> </a:t>
            </a:r>
            <a:r>
              <a:rPr lang="fi-FI" altLang="zh-Hans" dirty="0" err="1"/>
              <a:t>can</a:t>
            </a:r>
            <a:r>
              <a:rPr lang="zh-Hans" altLang="fi-FI" dirty="0"/>
              <a:t> </a:t>
            </a:r>
            <a:r>
              <a:rPr lang="fi-FI" altLang="zh-Hans" dirty="0" err="1"/>
              <a:t>put</a:t>
            </a:r>
            <a:r>
              <a:rPr lang="zh-Hans" altLang="fi-FI" dirty="0"/>
              <a:t> </a:t>
            </a:r>
            <a:r>
              <a:rPr lang="fi-FI" altLang="zh-Hans" dirty="0" err="1"/>
              <a:t>the</a:t>
            </a:r>
            <a:r>
              <a:rPr lang="zh-Hans" altLang="fi-FI" dirty="0"/>
              <a:t> </a:t>
            </a:r>
            <a:r>
              <a:rPr lang="fi-FI" altLang="zh-Hans" dirty="0" err="1"/>
              <a:t>problem</a:t>
            </a:r>
            <a:r>
              <a:rPr lang="zh-Hans" altLang="fi-FI" dirty="0"/>
              <a:t> </a:t>
            </a:r>
            <a:r>
              <a:rPr lang="fi-FI" altLang="zh-Hans" dirty="0"/>
              <a:t>into</a:t>
            </a:r>
            <a:r>
              <a:rPr lang="zh-Hans" altLang="fi-FI" dirty="0"/>
              <a:t> </a:t>
            </a:r>
            <a:r>
              <a:rPr lang="fi-FI" altLang="zh-Hans" dirty="0"/>
              <a:t>a</a:t>
            </a:r>
            <a:r>
              <a:rPr lang="zh-Hans" altLang="fi-FI" dirty="0"/>
              <a:t> </a:t>
            </a:r>
            <a:r>
              <a:rPr lang="fi-FI" altLang="zh-Hans" dirty="0"/>
              <a:t>mix-</a:t>
            </a:r>
            <a:r>
              <a:rPr lang="fi-FI" altLang="zh-Hans" dirty="0" err="1"/>
              <a:t>integer</a:t>
            </a:r>
            <a:r>
              <a:rPr lang="zh-Hans" altLang="fi-FI" dirty="0"/>
              <a:t> </a:t>
            </a:r>
            <a:r>
              <a:rPr lang="fi-FI" altLang="zh-Hans" dirty="0" err="1"/>
              <a:t>linear</a:t>
            </a:r>
            <a:r>
              <a:rPr lang="zh-Hans" altLang="fi-FI" dirty="0"/>
              <a:t> </a:t>
            </a:r>
            <a:r>
              <a:rPr lang="fi-FI" altLang="zh-Hans" dirty="0" err="1"/>
              <a:t>programming</a:t>
            </a:r>
            <a:r>
              <a:rPr lang="zh-Hans" altLang="fi-FI" dirty="0"/>
              <a:t> </a:t>
            </a:r>
            <a:r>
              <a:rPr lang="fi-FI" altLang="zh-Hans" dirty="0" err="1"/>
              <a:t>solver</a:t>
            </a:r>
            <a:r>
              <a:rPr lang="fi-FI" altLang="zh-Hans" dirty="0"/>
              <a:t>,</a:t>
            </a:r>
            <a:r>
              <a:rPr lang="zh-Hans" altLang="fi-FI" dirty="0"/>
              <a:t> </a:t>
            </a:r>
            <a:r>
              <a:rPr lang="fi-FI" altLang="zh-Hans" dirty="0" err="1"/>
              <a:t>which</a:t>
            </a:r>
            <a:r>
              <a:rPr lang="zh-Hans" altLang="fi-FI" dirty="0"/>
              <a:t> </a:t>
            </a:r>
            <a:r>
              <a:rPr lang="fi-FI" altLang="zh-Hans" dirty="0" err="1"/>
              <a:t>called</a:t>
            </a:r>
            <a:r>
              <a:rPr lang="zh-Hans" altLang="fi-FI" dirty="0"/>
              <a:t> </a:t>
            </a:r>
            <a:r>
              <a:rPr lang="fi-FI" altLang="zh-Hans" dirty="0"/>
              <a:t>MILP,</a:t>
            </a:r>
            <a:r>
              <a:rPr lang="zh-Hans" altLang="fi-FI" dirty="0"/>
              <a:t> </a:t>
            </a:r>
            <a:r>
              <a:rPr lang="fi-FI" altLang="zh-Hans" dirty="0"/>
              <a:t>for</a:t>
            </a:r>
            <a:r>
              <a:rPr lang="zh-Hans" altLang="fi-FI" dirty="0"/>
              <a:t> </a:t>
            </a:r>
            <a:r>
              <a:rPr lang="fi-FI" altLang="zh-Hans" dirty="0" err="1"/>
              <a:t>the</a:t>
            </a:r>
            <a:r>
              <a:rPr lang="zh-Hans" altLang="fi-FI" dirty="0"/>
              <a:t> </a:t>
            </a:r>
            <a:r>
              <a:rPr lang="fi-FI" altLang="zh-Hans" dirty="0" err="1"/>
              <a:t>demand</a:t>
            </a:r>
            <a:r>
              <a:rPr lang="zh-Hans" altLang="fi-FI" dirty="0"/>
              <a:t> </a:t>
            </a:r>
            <a:r>
              <a:rPr lang="fi-FI" altLang="zh-Hans" dirty="0" err="1"/>
              <a:t>results</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17</a:t>
            </a:fld>
            <a:endParaRPr lang="fi-FI"/>
          </a:p>
        </p:txBody>
      </p:sp>
    </p:spTree>
    <p:extLst>
      <p:ext uri="{BB962C8B-B14F-4D97-AF65-F5344CB8AC3E}">
        <p14:creationId xmlns:p14="http://schemas.microsoft.com/office/powerpoint/2010/main" val="1246103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a:t>Here</a:t>
            </a:r>
            <a:r>
              <a:rPr lang="zh-Hans" altLang="fi-FI" dirty="0"/>
              <a:t> </a:t>
            </a:r>
            <a:r>
              <a:rPr lang="fi-FI" altLang="zh-Hans" dirty="0"/>
              <a:t>is</a:t>
            </a:r>
            <a:r>
              <a:rPr lang="zh-Hans" altLang="fi-FI" dirty="0"/>
              <a:t> </a:t>
            </a:r>
            <a:r>
              <a:rPr lang="fi-FI" altLang="zh-Hans" dirty="0" err="1"/>
              <a:t>the</a:t>
            </a:r>
            <a:r>
              <a:rPr lang="zh-Hans" altLang="fi-FI" dirty="0"/>
              <a:t> </a:t>
            </a:r>
            <a:r>
              <a:rPr lang="fi-FI" altLang="zh-Hans" dirty="0" err="1"/>
              <a:t>workflow</a:t>
            </a:r>
            <a:r>
              <a:rPr lang="zh-Hans" altLang="fi-FI" dirty="0"/>
              <a:t> </a:t>
            </a:r>
            <a:r>
              <a:rPr lang="fi-FI" altLang="zh-Hans" dirty="0"/>
              <a:t>of</a:t>
            </a:r>
            <a:r>
              <a:rPr lang="zh-Hans" altLang="fi-FI" dirty="0"/>
              <a:t> </a:t>
            </a:r>
            <a:r>
              <a:rPr lang="fi-FI" altLang="zh-Hans" dirty="0"/>
              <a:t>MILP</a:t>
            </a:r>
            <a:r>
              <a:rPr lang="zh-Hans" altLang="fi-FI" dirty="0"/>
              <a:t> </a:t>
            </a:r>
            <a:r>
              <a:rPr lang="fi-FI" altLang="zh-Hans" dirty="0" err="1"/>
              <a:t>solution</a:t>
            </a:r>
            <a:r>
              <a:rPr lang="fi-FI" altLang="zh-Hans" dirty="0"/>
              <a:t>.</a:t>
            </a:r>
            <a:r>
              <a:rPr lang="zh-Hans" altLang="fi-FI" dirty="0"/>
              <a:t> </a:t>
            </a:r>
            <a:r>
              <a:rPr lang="fi-FI" altLang="zh-Hans" dirty="0" err="1"/>
              <a:t>The</a:t>
            </a:r>
            <a:r>
              <a:rPr lang="zh-Hans" altLang="fi-FI" dirty="0"/>
              <a:t> </a:t>
            </a:r>
            <a:r>
              <a:rPr lang="fi-FI" altLang="zh-Hans" dirty="0"/>
              <a:t>input</a:t>
            </a:r>
            <a:r>
              <a:rPr lang="zh-Hans" altLang="fi-FI" dirty="0"/>
              <a:t> </a:t>
            </a:r>
            <a:r>
              <a:rPr lang="fi-FI" altLang="zh-Hans" dirty="0"/>
              <a:t>of</a:t>
            </a:r>
            <a:r>
              <a:rPr lang="zh-Hans" altLang="fi-FI" dirty="0"/>
              <a:t> </a:t>
            </a:r>
            <a:r>
              <a:rPr lang="fi-FI" altLang="zh-Hans" dirty="0"/>
              <a:t>MILP</a:t>
            </a:r>
            <a:r>
              <a:rPr lang="zh-Hans" altLang="fi-FI" dirty="0"/>
              <a:t> </a:t>
            </a:r>
            <a:r>
              <a:rPr lang="fi-FI" altLang="zh-Hans" dirty="0" err="1"/>
              <a:t>solver</a:t>
            </a:r>
            <a:r>
              <a:rPr lang="zh-Hans" altLang="fi-FI" dirty="0"/>
              <a:t> </a:t>
            </a:r>
            <a:r>
              <a:rPr lang="fi-FI" altLang="zh-Hans" dirty="0"/>
              <a:t>is</a:t>
            </a:r>
            <a:r>
              <a:rPr lang="zh-Hans" altLang="fi-FI" dirty="0"/>
              <a:t> </a:t>
            </a:r>
            <a:r>
              <a:rPr lang="fi-FI" altLang="zh-Hans" dirty="0" err="1"/>
              <a:t>the</a:t>
            </a:r>
            <a:r>
              <a:rPr lang="zh-Hans" altLang="fi-FI" dirty="0"/>
              <a:t> </a:t>
            </a:r>
            <a:r>
              <a:rPr lang="fi-FI" altLang="zh-Hans" dirty="0" err="1"/>
              <a:t>information</a:t>
            </a:r>
            <a:r>
              <a:rPr lang="zh-Hans" altLang="fi-FI" dirty="0"/>
              <a:t> </a:t>
            </a:r>
            <a:r>
              <a:rPr lang="fi-FI" altLang="zh-Hans" dirty="0"/>
              <a:t>of</a:t>
            </a:r>
            <a:r>
              <a:rPr lang="zh-Hans" altLang="fi-FI" dirty="0"/>
              <a:t> </a:t>
            </a:r>
            <a:r>
              <a:rPr lang="fi-FI" altLang="zh-Hans" dirty="0" err="1"/>
              <a:t>client</a:t>
            </a:r>
            <a:r>
              <a:rPr lang="zh-Hans" altLang="fi-FI" dirty="0"/>
              <a:t> </a:t>
            </a:r>
            <a:r>
              <a:rPr lang="fi-FI" altLang="zh-Hans" dirty="0" err="1"/>
              <a:t>vehicles</a:t>
            </a:r>
            <a:r>
              <a:rPr lang="zh-Hans" altLang="fi-FI" dirty="0"/>
              <a:t> </a:t>
            </a:r>
            <a:r>
              <a:rPr lang="fi-FI" altLang="zh-Hans" dirty="0"/>
              <a:t>and</a:t>
            </a:r>
            <a:r>
              <a:rPr lang="zh-Hans" altLang="fi-FI" dirty="0"/>
              <a:t> </a:t>
            </a:r>
            <a:r>
              <a:rPr lang="fi-FI" altLang="zh-Hans" dirty="0" err="1"/>
              <a:t>fog</a:t>
            </a:r>
            <a:r>
              <a:rPr lang="zh-Hans" altLang="fi-FI" dirty="0"/>
              <a:t> </a:t>
            </a:r>
            <a:r>
              <a:rPr lang="fi-FI" altLang="zh-Hans" dirty="0" err="1"/>
              <a:t>nodes</a:t>
            </a:r>
            <a:r>
              <a:rPr lang="fi-FI" altLang="zh-Hans" dirty="0"/>
              <a:t>.</a:t>
            </a:r>
            <a:r>
              <a:rPr lang="zh-Hans" altLang="fi-FI" dirty="0"/>
              <a:t> </a:t>
            </a:r>
            <a:r>
              <a:rPr lang="fi-FI" altLang="zh-Hans" dirty="0" err="1"/>
              <a:t>The</a:t>
            </a:r>
            <a:r>
              <a:rPr lang="zh-Hans" altLang="fi-FI" dirty="0"/>
              <a:t> </a:t>
            </a:r>
            <a:r>
              <a:rPr lang="fi-FI" altLang="zh-Hans" dirty="0"/>
              <a:t>output</a:t>
            </a:r>
            <a:r>
              <a:rPr lang="zh-Hans" altLang="fi-FI" dirty="0"/>
              <a:t> </a:t>
            </a:r>
            <a:r>
              <a:rPr lang="fi-FI" altLang="zh-Hans" dirty="0"/>
              <a:t>of</a:t>
            </a:r>
            <a:r>
              <a:rPr lang="zh-Hans" altLang="fi-FI" dirty="0"/>
              <a:t> </a:t>
            </a:r>
            <a:r>
              <a:rPr lang="fi-FI" altLang="zh-Hans" dirty="0"/>
              <a:t>MILP</a:t>
            </a:r>
            <a:r>
              <a:rPr lang="zh-Hans" altLang="fi-FI" dirty="0"/>
              <a:t> </a:t>
            </a:r>
            <a:r>
              <a:rPr lang="fi-FI" altLang="zh-Hans" dirty="0" err="1"/>
              <a:t>solver</a:t>
            </a:r>
            <a:r>
              <a:rPr lang="zh-Hans" altLang="fi-FI" dirty="0"/>
              <a:t> </a:t>
            </a:r>
            <a:r>
              <a:rPr lang="fi-FI" altLang="zh-Hans" dirty="0" err="1"/>
              <a:t>are</a:t>
            </a:r>
            <a:r>
              <a:rPr lang="zh-Hans" altLang="fi-FI" dirty="0"/>
              <a:t> </a:t>
            </a:r>
            <a:r>
              <a:rPr lang="fi-FI" altLang="zh-Hans" dirty="0" err="1"/>
              <a:t>the</a:t>
            </a:r>
            <a:r>
              <a:rPr lang="zh-Hans" altLang="fi-FI" dirty="0"/>
              <a:t> </a:t>
            </a:r>
            <a:r>
              <a:rPr lang="fi-FI" altLang="zh-Hans" dirty="0" err="1"/>
              <a:t>assignment</a:t>
            </a:r>
            <a:r>
              <a:rPr lang="zh-Hans" altLang="fi-FI" dirty="0"/>
              <a:t> </a:t>
            </a:r>
            <a:r>
              <a:rPr lang="fi-FI" altLang="zh-Hans" dirty="0" err="1"/>
              <a:t>decision</a:t>
            </a:r>
            <a:r>
              <a:rPr lang="zh-Hans" altLang="fi-FI" dirty="0"/>
              <a:t> </a:t>
            </a:r>
            <a:r>
              <a:rPr lang="fi-FI" altLang="zh-Hans" dirty="0"/>
              <a:t>and</a:t>
            </a:r>
            <a:r>
              <a:rPr lang="zh-Hans" altLang="fi-FI" dirty="0"/>
              <a:t> </a:t>
            </a:r>
            <a:r>
              <a:rPr lang="fi-FI" altLang="zh-Hans" dirty="0" err="1"/>
              <a:t>quality</a:t>
            </a:r>
            <a:r>
              <a:rPr lang="zh-Hans" altLang="fi-FI" dirty="0"/>
              <a:t> </a:t>
            </a:r>
            <a:r>
              <a:rPr lang="fi-FI" altLang="zh-Hans" dirty="0" err="1"/>
              <a:t>selection</a:t>
            </a:r>
            <a:r>
              <a:rPr lang="zh-Hans" altLang="fi-FI" dirty="0"/>
              <a:t> </a:t>
            </a:r>
            <a:r>
              <a:rPr lang="fi-FI" altLang="zh-Hans" dirty="0"/>
              <a:t>for</a:t>
            </a:r>
            <a:r>
              <a:rPr lang="zh-Hans" altLang="fi-FI" dirty="0"/>
              <a:t> </a:t>
            </a:r>
            <a:r>
              <a:rPr lang="fi-FI" altLang="zh-Hans" dirty="0" err="1"/>
              <a:t>each</a:t>
            </a:r>
            <a:r>
              <a:rPr lang="zh-Hans" altLang="fi-FI" dirty="0"/>
              <a:t> </a:t>
            </a:r>
            <a:r>
              <a:rPr lang="fi-FI" altLang="zh-Hans" dirty="0" err="1"/>
              <a:t>task</a:t>
            </a:r>
            <a:r>
              <a:rPr lang="fi-FI" altLang="zh-Hans" dirty="0"/>
              <a:t>.</a:t>
            </a:r>
          </a:p>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18</a:t>
            </a:fld>
            <a:endParaRPr lang="fi-FI"/>
          </a:p>
        </p:txBody>
      </p:sp>
    </p:spTree>
    <p:extLst>
      <p:ext uri="{BB962C8B-B14F-4D97-AF65-F5344CB8AC3E}">
        <p14:creationId xmlns:p14="http://schemas.microsoft.com/office/powerpoint/2010/main" val="278273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However</a:t>
            </a:r>
            <a:r>
              <a:rPr lang="fi-FI" altLang="zh-Hans" dirty="0"/>
              <a:t>,</a:t>
            </a:r>
            <a:r>
              <a:rPr lang="zh-Hans" altLang="fi-FI" dirty="0"/>
              <a:t> </a:t>
            </a:r>
            <a:r>
              <a:rPr lang="fi-FI" altLang="zh-Hans" dirty="0"/>
              <a:t>in</a:t>
            </a:r>
            <a:r>
              <a:rPr lang="zh-Hans" altLang="fi-FI" dirty="0"/>
              <a:t> </a:t>
            </a:r>
            <a:r>
              <a:rPr lang="fi-FI" altLang="zh-Hans" dirty="0"/>
              <a:t>VFC,</a:t>
            </a:r>
            <a:r>
              <a:rPr lang="zh-Hans" altLang="fi-FI" dirty="0"/>
              <a:t> </a:t>
            </a:r>
            <a:r>
              <a:rPr lang="fi-FI" altLang="zh-Hans" dirty="0" err="1"/>
              <a:t>the</a:t>
            </a:r>
            <a:r>
              <a:rPr lang="zh-Hans" altLang="fi-FI" dirty="0"/>
              <a:t> </a:t>
            </a:r>
            <a:r>
              <a:rPr lang="fi-FI" altLang="zh-Hans" dirty="0" err="1"/>
              <a:t>clients</a:t>
            </a:r>
            <a:r>
              <a:rPr lang="zh-Hans" altLang="fi-FI" dirty="0"/>
              <a:t> </a:t>
            </a:r>
            <a:r>
              <a:rPr lang="fi-FI" altLang="zh-Hans" dirty="0"/>
              <a:t>and</a:t>
            </a:r>
            <a:r>
              <a:rPr lang="zh-Hans" altLang="fi-FI" dirty="0"/>
              <a:t> </a:t>
            </a:r>
            <a:r>
              <a:rPr lang="fi-FI" altLang="zh-Hans" dirty="0" err="1"/>
              <a:t>servers</a:t>
            </a:r>
            <a:r>
              <a:rPr lang="zh-Hans" altLang="fi-FI" dirty="0"/>
              <a:t> </a:t>
            </a:r>
            <a:r>
              <a:rPr lang="fi-FI" altLang="zh-Hans" dirty="0" err="1"/>
              <a:t>are</a:t>
            </a:r>
            <a:r>
              <a:rPr lang="zh-Hans" altLang="fi-FI" dirty="0"/>
              <a:t> </a:t>
            </a:r>
            <a:r>
              <a:rPr lang="fi-FI" altLang="zh-Hans" dirty="0" err="1"/>
              <a:t>moving</a:t>
            </a:r>
            <a:r>
              <a:rPr lang="zh-Hans" altLang="fi-FI" dirty="0"/>
              <a:t> </a:t>
            </a:r>
            <a:r>
              <a:rPr lang="fi-FI" altLang="zh-Hans" dirty="0" err="1"/>
              <a:t>around</a:t>
            </a:r>
            <a:r>
              <a:rPr lang="fi-FI" altLang="zh-Hans" dirty="0"/>
              <a:t>.</a:t>
            </a:r>
            <a:r>
              <a:rPr lang="zh-Hans" altLang="fi-FI" dirty="0"/>
              <a:t> </a:t>
            </a:r>
            <a:r>
              <a:rPr lang="fi-FI" altLang="zh-Hans" dirty="0" err="1"/>
              <a:t>The</a:t>
            </a:r>
            <a:r>
              <a:rPr lang="zh-Hans" altLang="fi-FI" dirty="0"/>
              <a:t> </a:t>
            </a:r>
            <a:r>
              <a:rPr lang="fi-FI" altLang="zh-Hans" dirty="0" err="1"/>
              <a:t>communication</a:t>
            </a:r>
            <a:r>
              <a:rPr lang="zh-Hans" altLang="fi-FI" dirty="0"/>
              <a:t> </a:t>
            </a:r>
            <a:r>
              <a:rPr lang="fi-FI" altLang="zh-Hans" dirty="0" err="1"/>
              <a:t>would</a:t>
            </a:r>
            <a:r>
              <a:rPr lang="zh-Hans" altLang="fi-FI" dirty="0"/>
              <a:t> </a:t>
            </a:r>
            <a:r>
              <a:rPr lang="fi-FI" altLang="zh-Hans" dirty="0" err="1"/>
              <a:t>break</a:t>
            </a:r>
            <a:r>
              <a:rPr lang="zh-Hans" altLang="fi-FI" dirty="0"/>
              <a:t> </a:t>
            </a:r>
            <a:r>
              <a:rPr lang="fi-FI" altLang="zh-Hans" dirty="0" err="1"/>
              <a:t>when</a:t>
            </a:r>
            <a:r>
              <a:rPr lang="zh-Hans" altLang="fi-FI" dirty="0"/>
              <a:t> </a:t>
            </a:r>
            <a:r>
              <a:rPr lang="fi-FI" altLang="zh-Hans" dirty="0" err="1"/>
              <a:t>two</a:t>
            </a:r>
            <a:r>
              <a:rPr lang="zh-Hans" altLang="fi-FI" dirty="0"/>
              <a:t> </a:t>
            </a:r>
            <a:r>
              <a:rPr lang="fi-FI" altLang="zh-Hans" dirty="0" err="1"/>
              <a:t>vehicles</a:t>
            </a:r>
            <a:r>
              <a:rPr lang="zh-Hans" altLang="fi-FI" dirty="0"/>
              <a:t> </a:t>
            </a:r>
            <a:r>
              <a:rPr lang="fi-FI" altLang="zh-Hans" dirty="0" err="1"/>
              <a:t>are</a:t>
            </a:r>
            <a:r>
              <a:rPr lang="zh-Hans" altLang="fi-FI" dirty="0"/>
              <a:t> </a:t>
            </a:r>
            <a:r>
              <a:rPr lang="fi-FI" altLang="zh-Hans" dirty="0" err="1"/>
              <a:t>two</a:t>
            </a:r>
            <a:r>
              <a:rPr lang="zh-Hans" altLang="fi-FI" dirty="0"/>
              <a:t> </a:t>
            </a:r>
            <a:r>
              <a:rPr lang="fi-FI" altLang="zh-Hans" dirty="0" err="1"/>
              <a:t>far</a:t>
            </a:r>
            <a:r>
              <a:rPr lang="zh-Hans" altLang="fi-FI" dirty="0"/>
              <a:t> </a:t>
            </a:r>
            <a:r>
              <a:rPr lang="fi-FI" altLang="zh-Hans" dirty="0" err="1"/>
              <a:t>away</a:t>
            </a:r>
            <a:r>
              <a:rPr lang="fi-FI" altLang="zh-Hans" dirty="0"/>
              <a:t>.</a:t>
            </a:r>
            <a:r>
              <a:rPr lang="zh-Hans" altLang="fi-FI" dirty="0"/>
              <a:t> </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19</a:t>
            </a:fld>
            <a:endParaRPr lang="fi-FI"/>
          </a:p>
        </p:txBody>
      </p:sp>
    </p:spTree>
    <p:extLst>
      <p:ext uri="{BB962C8B-B14F-4D97-AF65-F5344CB8AC3E}">
        <p14:creationId xmlns:p14="http://schemas.microsoft.com/office/powerpoint/2010/main" val="302737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a:t>So</a:t>
            </a:r>
            <a:r>
              <a:rPr lang="fi-FI" dirty="0"/>
              <a:t>. </a:t>
            </a:r>
            <a:r>
              <a:rPr lang="fi-FI" dirty="0" err="1"/>
              <a:t>What</a:t>
            </a:r>
            <a:r>
              <a:rPr lang="fi-FI" dirty="0"/>
              <a:t> is  </a:t>
            </a:r>
            <a:r>
              <a:rPr lang="fi-FI" dirty="0" err="1"/>
              <a:t>vehicular</a:t>
            </a:r>
            <a:r>
              <a:rPr lang="fi-FI" dirty="0"/>
              <a:t> </a:t>
            </a:r>
            <a:r>
              <a:rPr lang="fi-FI" dirty="0" err="1"/>
              <a:t>fog</a:t>
            </a:r>
            <a:r>
              <a:rPr lang="fi-FI" dirty="0"/>
              <a:t> </a:t>
            </a:r>
            <a:r>
              <a:rPr lang="fi-FI" dirty="0" err="1"/>
              <a:t>computing</a:t>
            </a:r>
            <a:r>
              <a:rPr lang="fi-FI" dirty="0"/>
              <a:t>?</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a:t>
            </a:fld>
            <a:endParaRPr lang="fi-FI"/>
          </a:p>
        </p:txBody>
      </p:sp>
    </p:spTree>
    <p:extLst>
      <p:ext uri="{BB962C8B-B14F-4D97-AF65-F5344CB8AC3E}">
        <p14:creationId xmlns:p14="http://schemas.microsoft.com/office/powerpoint/2010/main" val="2450333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Thus</a:t>
            </a:r>
            <a:r>
              <a:rPr lang="fi-FI" altLang="zh-Hans" dirty="0"/>
              <a:t>,</a:t>
            </a:r>
            <a:r>
              <a:rPr lang="zh-Hans" altLang="fi-FI" dirty="0"/>
              <a:t> </a:t>
            </a:r>
            <a:r>
              <a:rPr lang="fi-FI" altLang="zh-Hans" dirty="0" err="1"/>
              <a:t>we</a:t>
            </a:r>
            <a:r>
              <a:rPr lang="zh-Hans" altLang="fi-FI" dirty="0"/>
              <a:t> </a:t>
            </a:r>
            <a:r>
              <a:rPr lang="fi-FI" altLang="zh-Hans" dirty="0"/>
              <a:t>design</a:t>
            </a:r>
            <a:r>
              <a:rPr lang="zh-Hans" altLang="fi-FI" dirty="0"/>
              <a:t> </a:t>
            </a:r>
            <a:r>
              <a:rPr lang="fi-FI" altLang="zh-Hans" dirty="0"/>
              <a:t>a</a:t>
            </a:r>
            <a:r>
              <a:rPr lang="zh-Hans" altLang="fi-FI" dirty="0"/>
              <a:t> </a:t>
            </a:r>
            <a:r>
              <a:rPr lang="fi-FI" altLang="zh-Hans" dirty="0" err="1"/>
              <a:t>dynamic</a:t>
            </a:r>
            <a:r>
              <a:rPr lang="zh-Hans" altLang="fi-FI" dirty="0"/>
              <a:t> </a:t>
            </a:r>
            <a:r>
              <a:rPr lang="fi-FI" altLang="zh-Hans" dirty="0" err="1"/>
              <a:t>task</a:t>
            </a:r>
            <a:r>
              <a:rPr lang="zh-Hans" altLang="fi-FI" dirty="0"/>
              <a:t> </a:t>
            </a:r>
            <a:r>
              <a:rPr lang="fi-FI" altLang="zh-Hans" dirty="0" err="1"/>
              <a:t>allocation</a:t>
            </a:r>
            <a:r>
              <a:rPr lang="zh-Hans" altLang="fi-FI" dirty="0"/>
              <a:t> </a:t>
            </a:r>
            <a:r>
              <a:rPr lang="fi-FI" altLang="zh-Hans" dirty="0" err="1"/>
              <a:t>method</a:t>
            </a:r>
            <a:r>
              <a:rPr lang="fi-FI" altLang="zh-Hans" dirty="0"/>
              <a:t>,</a:t>
            </a:r>
            <a:r>
              <a:rPr lang="zh-Hans" altLang="fi-FI" dirty="0"/>
              <a:t> </a:t>
            </a:r>
            <a:r>
              <a:rPr lang="fi-FI" altLang="zh-Hans" dirty="0" err="1"/>
              <a:t>which</a:t>
            </a:r>
            <a:r>
              <a:rPr lang="zh-Hans" altLang="fi-FI" dirty="0"/>
              <a:t> </a:t>
            </a:r>
            <a:r>
              <a:rPr lang="fi-FI" altLang="zh-Hans" dirty="0"/>
              <a:t>is</a:t>
            </a:r>
            <a:r>
              <a:rPr lang="zh-Hans" altLang="fi-FI" dirty="0"/>
              <a:t> </a:t>
            </a:r>
            <a:r>
              <a:rPr lang="fi-FI" altLang="zh-Hans" dirty="0" err="1"/>
              <a:t>called</a:t>
            </a:r>
            <a:r>
              <a:rPr lang="zh-Hans" altLang="fi-FI" dirty="0"/>
              <a:t> </a:t>
            </a:r>
            <a:r>
              <a:rPr lang="fi-FI" altLang="zh-Hans" dirty="0"/>
              <a:t>DTA.</a:t>
            </a:r>
            <a:r>
              <a:rPr lang="zh-Hans" altLang="fi-FI" dirty="0"/>
              <a:t> </a:t>
            </a:r>
            <a:r>
              <a:rPr lang="fi-FI" altLang="zh-Hans" dirty="0" err="1"/>
              <a:t>The</a:t>
            </a:r>
            <a:r>
              <a:rPr lang="zh-Hans" altLang="fi-FI" dirty="0"/>
              <a:t> </a:t>
            </a:r>
            <a:r>
              <a:rPr lang="fi-FI" altLang="zh-Hans" dirty="0"/>
              <a:t>DTA</a:t>
            </a:r>
            <a:r>
              <a:rPr lang="zh-Hans" altLang="fi-FI" dirty="0"/>
              <a:t> </a:t>
            </a:r>
            <a:r>
              <a:rPr lang="fi-FI" altLang="zh-Hans" dirty="0"/>
              <a:t>is</a:t>
            </a:r>
            <a:r>
              <a:rPr lang="zh-Hans" altLang="fi-FI" dirty="0"/>
              <a:t> </a:t>
            </a:r>
            <a:r>
              <a:rPr lang="fi-FI" altLang="zh-Hans" dirty="0"/>
              <a:t>an</a:t>
            </a:r>
            <a:r>
              <a:rPr lang="zh-Hans" altLang="fi-FI" dirty="0"/>
              <a:t> </a:t>
            </a:r>
            <a:r>
              <a:rPr lang="fi-FI" altLang="zh-Hans" dirty="0" err="1"/>
              <a:t>event-driving</a:t>
            </a:r>
            <a:r>
              <a:rPr lang="zh-Hans" altLang="fi-FI" dirty="0"/>
              <a:t> </a:t>
            </a:r>
            <a:r>
              <a:rPr lang="fi-FI" altLang="zh-Hans" dirty="0" err="1"/>
              <a:t>method</a:t>
            </a:r>
            <a:r>
              <a:rPr lang="fi-FI" altLang="zh-Hans" dirty="0"/>
              <a:t>.</a:t>
            </a:r>
            <a:r>
              <a:rPr lang="zh-Hans" altLang="fi-FI" dirty="0"/>
              <a:t> </a:t>
            </a:r>
            <a:r>
              <a:rPr lang="fi-FI" altLang="zh-Hans" dirty="0"/>
              <a:t>It</a:t>
            </a:r>
            <a:r>
              <a:rPr lang="zh-Hans" altLang="fi-FI" dirty="0"/>
              <a:t> </a:t>
            </a:r>
            <a:r>
              <a:rPr lang="fi-FI" altLang="zh-Hans" dirty="0" err="1"/>
              <a:t>would</a:t>
            </a:r>
            <a:r>
              <a:rPr lang="zh-Hans" altLang="fi-FI" dirty="0"/>
              <a:t> </a:t>
            </a:r>
            <a:r>
              <a:rPr lang="fi-FI" altLang="zh-Hans" dirty="0" err="1"/>
              <a:t>conduct</a:t>
            </a:r>
            <a:r>
              <a:rPr lang="zh-Hans" altLang="fi-FI" dirty="0"/>
              <a:t> </a:t>
            </a:r>
            <a:r>
              <a:rPr lang="fi-FI" altLang="zh-Hans" dirty="0"/>
              <a:t>MILP</a:t>
            </a:r>
            <a:r>
              <a:rPr lang="zh-Hans" altLang="fi-FI" dirty="0"/>
              <a:t> </a:t>
            </a:r>
            <a:r>
              <a:rPr lang="fi-FI" altLang="zh-Hans" dirty="0" err="1"/>
              <a:t>solver</a:t>
            </a:r>
            <a:r>
              <a:rPr lang="zh-Hans" altLang="fi-FI" dirty="0"/>
              <a:t> </a:t>
            </a:r>
            <a:r>
              <a:rPr lang="fi-FI" altLang="zh-Hans" dirty="0" err="1"/>
              <a:t>again</a:t>
            </a:r>
            <a:r>
              <a:rPr lang="zh-Hans" altLang="fi-FI" dirty="0"/>
              <a:t> </a:t>
            </a:r>
            <a:r>
              <a:rPr lang="fi-FI" altLang="zh-Hans" dirty="0" err="1"/>
              <a:t>when</a:t>
            </a:r>
            <a:r>
              <a:rPr lang="zh-Hans" altLang="fi-FI" dirty="0"/>
              <a:t> </a:t>
            </a:r>
            <a:r>
              <a:rPr lang="fi-FI" altLang="zh-Hans" dirty="0" err="1"/>
              <a:t>there</a:t>
            </a:r>
            <a:r>
              <a:rPr lang="zh-Hans" altLang="fi-FI" dirty="0"/>
              <a:t> </a:t>
            </a:r>
            <a:r>
              <a:rPr lang="fi-FI" altLang="zh-Hans" dirty="0" err="1"/>
              <a:t>are</a:t>
            </a:r>
            <a:r>
              <a:rPr lang="zh-Hans" altLang="fi-FI" dirty="0"/>
              <a:t> </a:t>
            </a:r>
            <a:r>
              <a:rPr lang="fi-FI" altLang="zh-Hans" dirty="0" err="1"/>
              <a:t>new</a:t>
            </a:r>
            <a:r>
              <a:rPr lang="zh-Hans" altLang="fi-FI" dirty="0"/>
              <a:t> </a:t>
            </a:r>
            <a:r>
              <a:rPr lang="fi-FI" altLang="zh-Hans" dirty="0" err="1"/>
              <a:t>task</a:t>
            </a:r>
            <a:r>
              <a:rPr lang="zh-Hans" altLang="fi-FI" dirty="0"/>
              <a:t> </a:t>
            </a:r>
            <a:r>
              <a:rPr lang="fi-FI" altLang="zh-Hans" dirty="0" err="1"/>
              <a:t>coming</a:t>
            </a:r>
            <a:r>
              <a:rPr lang="zh-Hans" altLang="fi-FI" dirty="0"/>
              <a:t> </a:t>
            </a:r>
            <a:r>
              <a:rPr lang="fi-FI" altLang="zh-Hans" dirty="0" err="1"/>
              <a:t>or</a:t>
            </a:r>
            <a:r>
              <a:rPr lang="zh-Hans" altLang="fi-FI" dirty="0"/>
              <a:t> </a:t>
            </a:r>
            <a:r>
              <a:rPr lang="fi-FI" altLang="zh-Hans" dirty="0"/>
              <a:t>a</a:t>
            </a:r>
            <a:r>
              <a:rPr lang="zh-Hans" altLang="fi-FI" dirty="0"/>
              <a:t> </a:t>
            </a:r>
            <a:r>
              <a:rPr lang="fi-FI" altLang="zh-Hans" dirty="0" err="1"/>
              <a:t>service</a:t>
            </a:r>
            <a:r>
              <a:rPr lang="zh-Hans" altLang="fi-FI" dirty="0"/>
              <a:t> </a:t>
            </a:r>
            <a:r>
              <a:rPr lang="fi-FI" altLang="zh-Hans" dirty="0" err="1"/>
              <a:t>interruption</a:t>
            </a:r>
            <a:r>
              <a:rPr lang="zh-Hans" altLang="fi-FI" dirty="0"/>
              <a:t> </a:t>
            </a:r>
            <a:r>
              <a:rPr lang="fi-FI" altLang="zh-Hans" dirty="0" err="1"/>
              <a:t>occurs</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20</a:t>
            </a:fld>
            <a:endParaRPr lang="fi-FI"/>
          </a:p>
        </p:txBody>
      </p:sp>
    </p:spTree>
    <p:extLst>
      <p:ext uri="{BB962C8B-B14F-4D97-AF65-F5344CB8AC3E}">
        <p14:creationId xmlns:p14="http://schemas.microsoft.com/office/powerpoint/2010/main" val="2335793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So</a:t>
            </a:r>
            <a:r>
              <a:rPr lang="fi-FI" altLang="zh-Hans" dirty="0"/>
              <a:t>,</a:t>
            </a:r>
            <a:r>
              <a:rPr lang="zh-Hans" altLang="fi-FI" dirty="0"/>
              <a:t> </a:t>
            </a:r>
            <a:r>
              <a:rPr lang="fi-FI" altLang="zh-Hans" dirty="0" err="1"/>
              <a:t>another</a:t>
            </a:r>
            <a:r>
              <a:rPr lang="zh-Hans" altLang="fi-FI" dirty="0"/>
              <a:t> </a:t>
            </a:r>
            <a:r>
              <a:rPr lang="fi-FI" altLang="zh-Hans" dirty="0" err="1"/>
              <a:t>question</a:t>
            </a:r>
            <a:r>
              <a:rPr lang="fi-FI" altLang="zh-Hans" dirty="0"/>
              <a:t>,</a:t>
            </a:r>
            <a:r>
              <a:rPr lang="zh-Hans" altLang="fi-FI" dirty="0"/>
              <a:t> </a:t>
            </a:r>
            <a:r>
              <a:rPr lang="fi-FI" altLang="zh-Hans" dirty="0" err="1"/>
              <a:t>what’s</a:t>
            </a:r>
            <a:r>
              <a:rPr lang="zh-Hans" altLang="fi-FI" dirty="0"/>
              <a:t> </a:t>
            </a:r>
            <a:r>
              <a:rPr lang="fi-FI" altLang="zh-Hans" dirty="0" err="1"/>
              <a:t>the</a:t>
            </a:r>
            <a:r>
              <a:rPr lang="zh-Hans" altLang="fi-FI" dirty="0"/>
              <a:t> </a:t>
            </a:r>
            <a:r>
              <a:rPr lang="fi-FI" altLang="zh-Hans" dirty="0" err="1"/>
              <a:t>performance</a:t>
            </a:r>
            <a:r>
              <a:rPr lang="zh-Hans" altLang="fi-FI" dirty="0"/>
              <a:t> </a:t>
            </a:r>
            <a:r>
              <a:rPr lang="fi-FI" altLang="zh-Hans" dirty="0"/>
              <a:t>of</a:t>
            </a:r>
            <a:r>
              <a:rPr lang="zh-Hans" altLang="fi-FI" dirty="0"/>
              <a:t> </a:t>
            </a:r>
            <a:r>
              <a:rPr lang="fi-FI" altLang="zh-Hans" dirty="0" err="1"/>
              <a:t>current</a:t>
            </a:r>
            <a:r>
              <a:rPr lang="zh-Hans" altLang="fi-FI" dirty="0"/>
              <a:t> </a:t>
            </a:r>
            <a:r>
              <a:rPr lang="fi-FI" altLang="zh-Hans" dirty="0" err="1"/>
              <a:t>vehicular</a:t>
            </a:r>
            <a:r>
              <a:rPr lang="zh-Hans" altLang="fi-FI" dirty="0"/>
              <a:t> </a:t>
            </a:r>
            <a:r>
              <a:rPr lang="fi-FI" altLang="zh-Hans" dirty="0" err="1"/>
              <a:t>access</a:t>
            </a:r>
            <a:r>
              <a:rPr lang="zh-Hans" altLang="fi-FI" dirty="0"/>
              <a:t> </a:t>
            </a:r>
            <a:r>
              <a:rPr lang="fi-FI" altLang="zh-Hans" dirty="0" err="1"/>
              <a:t>technologies</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21</a:t>
            </a:fld>
            <a:endParaRPr lang="fi-FI"/>
          </a:p>
        </p:txBody>
      </p:sp>
    </p:spTree>
    <p:extLst>
      <p:ext uri="{BB962C8B-B14F-4D97-AF65-F5344CB8AC3E}">
        <p14:creationId xmlns:p14="http://schemas.microsoft.com/office/powerpoint/2010/main" val="2978097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a:t>In</a:t>
            </a:r>
            <a:r>
              <a:rPr lang="zh-Hans" altLang="fi-FI" dirty="0"/>
              <a:t> </a:t>
            </a:r>
            <a:r>
              <a:rPr lang="fi-FI" altLang="zh-Hans" dirty="0" err="1"/>
              <a:t>vehicular</a:t>
            </a:r>
            <a:r>
              <a:rPr lang="zh-Hans" altLang="fi-FI" dirty="0"/>
              <a:t> </a:t>
            </a:r>
            <a:r>
              <a:rPr lang="fi-FI" altLang="zh-Hans" dirty="0" err="1"/>
              <a:t>networking</a:t>
            </a:r>
            <a:r>
              <a:rPr lang="fi-FI" altLang="zh-Hans" dirty="0"/>
              <a:t>.</a:t>
            </a:r>
            <a:r>
              <a:rPr lang="zh-Hans" altLang="fi-FI" dirty="0"/>
              <a:t> </a:t>
            </a:r>
            <a:r>
              <a:rPr lang="fi-FI" altLang="zh-Hans" dirty="0"/>
              <a:t>DSRC</a:t>
            </a:r>
            <a:r>
              <a:rPr lang="zh-Hans" altLang="fi-FI" dirty="0"/>
              <a:t> </a:t>
            </a:r>
            <a:r>
              <a:rPr lang="fi-FI" altLang="zh-Hans" dirty="0"/>
              <a:t>and</a:t>
            </a:r>
            <a:r>
              <a:rPr lang="zh-Hans" altLang="fi-FI" dirty="0"/>
              <a:t> </a:t>
            </a:r>
            <a:r>
              <a:rPr lang="fi-FI" altLang="zh-Hans" dirty="0"/>
              <a:t>LTE</a:t>
            </a:r>
            <a:r>
              <a:rPr lang="zh-Hans" altLang="fi-FI" dirty="0"/>
              <a:t> </a:t>
            </a:r>
            <a:r>
              <a:rPr lang="fi-FI" altLang="zh-Hans" dirty="0" err="1"/>
              <a:t>are</a:t>
            </a:r>
            <a:r>
              <a:rPr lang="zh-Hans" altLang="fi-FI" dirty="0"/>
              <a:t> </a:t>
            </a:r>
            <a:r>
              <a:rPr lang="fi-FI" altLang="zh-Hans" dirty="0" err="1"/>
              <a:t>two</a:t>
            </a:r>
            <a:r>
              <a:rPr lang="zh-Hans" altLang="fi-FI" dirty="0"/>
              <a:t> </a:t>
            </a:r>
            <a:r>
              <a:rPr lang="fi-FI" altLang="zh-Hans" dirty="0" err="1"/>
              <a:t>popular</a:t>
            </a:r>
            <a:r>
              <a:rPr lang="zh-Hans" altLang="fi-FI" dirty="0"/>
              <a:t> </a:t>
            </a:r>
            <a:r>
              <a:rPr lang="fi-FI" altLang="zh-Hans" dirty="0" err="1"/>
              <a:t>access</a:t>
            </a:r>
            <a:r>
              <a:rPr lang="zh-Hans" altLang="fi-FI" dirty="0"/>
              <a:t> </a:t>
            </a:r>
            <a:r>
              <a:rPr lang="fi-FI" altLang="zh-Hans" dirty="0" err="1"/>
              <a:t>technologies</a:t>
            </a:r>
            <a:r>
              <a:rPr lang="fi-FI" altLang="zh-Hans" dirty="0"/>
              <a:t>.</a:t>
            </a:r>
            <a:r>
              <a:rPr lang="zh-Hans" altLang="fi-FI" dirty="0"/>
              <a:t> </a:t>
            </a:r>
            <a:r>
              <a:rPr lang="fi-FI" altLang="zh-Hans" dirty="0"/>
              <a:t>Here,</a:t>
            </a:r>
            <a:r>
              <a:rPr lang="zh-Hans" altLang="fi-FI" dirty="0"/>
              <a:t> </a:t>
            </a:r>
            <a:r>
              <a:rPr lang="fi-FI" altLang="zh-Hans" dirty="0" err="1"/>
              <a:t>We</a:t>
            </a:r>
            <a:r>
              <a:rPr lang="zh-Hans" altLang="fi-FI" dirty="0"/>
              <a:t> </a:t>
            </a:r>
            <a:r>
              <a:rPr lang="fi-FI" altLang="zh-Hans" dirty="0"/>
              <a:t>an</a:t>
            </a:r>
            <a:r>
              <a:rPr lang="zh-Hans" altLang="fi-FI" dirty="0"/>
              <a:t> </a:t>
            </a:r>
            <a:r>
              <a:rPr lang="fi-FI" altLang="zh-Hans" dirty="0"/>
              <a:t>inter-</a:t>
            </a:r>
            <a:r>
              <a:rPr lang="fi-FI" altLang="zh-Hans" dirty="0" err="1"/>
              <a:t>vehicle</a:t>
            </a:r>
            <a:r>
              <a:rPr lang="zh-Hans" altLang="fi-FI" dirty="0"/>
              <a:t> </a:t>
            </a:r>
            <a:r>
              <a:rPr lang="fi-FI" altLang="zh-Hans" dirty="0" err="1"/>
              <a:t>communication</a:t>
            </a:r>
            <a:r>
              <a:rPr lang="zh-Hans" altLang="fi-FI" dirty="0"/>
              <a:t> </a:t>
            </a:r>
            <a:r>
              <a:rPr lang="fi-FI" altLang="zh-Hans" dirty="0" err="1"/>
              <a:t>simulator</a:t>
            </a:r>
            <a:r>
              <a:rPr lang="fi-FI" altLang="zh-Hans" dirty="0"/>
              <a:t>,</a:t>
            </a:r>
            <a:r>
              <a:rPr lang="zh-Hans" altLang="fi-FI" dirty="0"/>
              <a:t> </a:t>
            </a:r>
            <a:r>
              <a:rPr lang="fi-FI" altLang="zh-Hans" dirty="0" err="1"/>
              <a:t>veinsLTE</a:t>
            </a:r>
            <a:r>
              <a:rPr lang="zh-Hans" altLang="fi-FI" dirty="0"/>
              <a:t> </a:t>
            </a:r>
            <a:r>
              <a:rPr lang="fi-FI" altLang="zh-Hans" dirty="0"/>
              <a:t>to</a:t>
            </a:r>
            <a:r>
              <a:rPr lang="zh-Hans" altLang="fi-FI" dirty="0"/>
              <a:t> </a:t>
            </a:r>
            <a:r>
              <a:rPr lang="fi-FI" altLang="zh-Hans" dirty="0" err="1"/>
              <a:t>test</a:t>
            </a:r>
            <a:r>
              <a:rPr lang="zh-Hans" altLang="fi-FI" dirty="0"/>
              <a:t> </a:t>
            </a:r>
            <a:r>
              <a:rPr lang="fi-FI" altLang="zh-Hans" dirty="0" err="1"/>
              <a:t>the</a:t>
            </a:r>
            <a:r>
              <a:rPr lang="zh-Hans" altLang="fi-FI" dirty="0"/>
              <a:t> </a:t>
            </a:r>
            <a:r>
              <a:rPr lang="fi-FI" altLang="zh-Hans" dirty="0" err="1"/>
              <a:t>performance</a:t>
            </a:r>
            <a:r>
              <a:rPr lang="zh-Hans" altLang="fi-FI" dirty="0"/>
              <a:t> </a:t>
            </a:r>
            <a:r>
              <a:rPr lang="fi-FI" altLang="zh-Hans" dirty="0"/>
              <a:t>of</a:t>
            </a:r>
            <a:r>
              <a:rPr lang="zh-Hans" altLang="fi-FI" dirty="0"/>
              <a:t> </a:t>
            </a:r>
            <a:r>
              <a:rPr lang="fi-FI" altLang="zh-Hans" dirty="0"/>
              <a:t>LTE</a:t>
            </a:r>
            <a:r>
              <a:rPr lang="zh-Hans" altLang="fi-FI" dirty="0"/>
              <a:t> </a:t>
            </a:r>
            <a:r>
              <a:rPr lang="fi-FI" altLang="zh-Hans" dirty="0"/>
              <a:t>and</a:t>
            </a:r>
            <a:r>
              <a:rPr lang="zh-Hans" altLang="fi-FI" dirty="0"/>
              <a:t> </a:t>
            </a:r>
            <a:r>
              <a:rPr lang="fi-FI" altLang="zh-Hans" dirty="0"/>
              <a:t>DSRC.</a:t>
            </a:r>
            <a:r>
              <a:rPr lang="zh-Hans" altLang="fi-FI" dirty="0"/>
              <a:t> </a:t>
            </a:r>
            <a:r>
              <a:rPr lang="fi-FI" altLang="zh-Hans" dirty="0"/>
              <a:t>In</a:t>
            </a:r>
            <a:r>
              <a:rPr lang="zh-Hans" altLang="fi-FI" dirty="0"/>
              <a:t> </a:t>
            </a:r>
            <a:r>
              <a:rPr lang="fi-FI" altLang="zh-Hans" dirty="0" err="1"/>
              <a:t>veinsLTE</a:t>
            </a:r>
            <a:r>
              <a:rPr lang="fi-FI" altLang="zh-Hans" dirty="0"/>
              <a:t>,</a:t>
            </a:r>
            <a:r>
              <a:rPr lang="zh-Hans" altLang="fi-FI" dirty="0"/>
              <a:t> </a:t>
            </a:r>
            <a:r>
              <a:rPr lang="fi-FI" altLang="zh-Hans" dirty="0" err="1"/>
              <a:t>each</a:t>
            </a:r>
            <a:r>
              <a:rPr lang="zh-Hans" altLang="fi-FI" dirty="0"/>
              <a:t> </a:t>
            </a:r>
            <a:r>
              <a:rPr lang="fi-FI" altLang="zh-Hans" dirty="0" err="1"/>
              <a:t>vehicle</a:t>
            </a:r>
            <a:r>
              <a:rPr lang="zh-Hans" altLang="fi-FI" dirty="0"/>
              <a:t> </a:t>
            </a:r>
            <a:r>
              <a:rPr lang="fi-FI" altLang="zh-Hans" dirty="0" err="1"/>
              <a:t>equips</a:t>
            </a:r>
            <a:r>
              <a:rPr lang="zh-Hans" altLang="fi-FI" dirty="0"/>
              <a:t> </a:t>
            </a:r>
            <a:r>
              <a:rPr lang="fi-FI" altLang="zh-Hans" dirty="0"/>
              <a:t>DSRC</a:t>
            </a:r>
            <a:r>
              <a:rPr lang="zh-Hans" altLang="fi-FI" dirty="0"/>
              <a:t> </a:t>
            </a:r>
            <a:r>
              <a:rPr lang="fi-FI" altLang="zh-Hans" dirty="0" err="1"/>
              <a:t>stack</a:t>
            </a:r>
            <a:r>
              <a:rPr lang="zh-Hans" altLang="fi-FI" dirty="0"/>
              <a:t> </a:t>
            </a:r>
            <a:r>
              <a:rPr lang="fi-FI" altLang="zh-Hans" dirty="0"/>
              <a:t>and</a:t>
            </a:r>
            <a:r>
              <a:rPr lang="zh-Hans" altLang="fi-FI" dirty="0"/>
              <a:t> </a:t>
            </a:r>
            <a:r>
              <a:rPr lang="fi-FI" altLang="zh-Hans" dirty="0"/>
              <a:t>LTE</a:t>
            </a:r>
            <a:r>
              <a:rPr lang="zh-Hans" altLang="fi-FI" dirty="0"/>
              <a:t> </a:t>
            </a:r>
            <a:r>
              <a:rPr lang="fi-FI" altLang="zh-Hans" dirty="0" err="1"/>
              <a:t>stack</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22</a:t>
            </a:fld>
            <a:endParaRPr lang="fi-FI"/>
          </a:p>
        </p:txBody>
      </p:sp>
    </p:spTree>
    <p:extLst>
      <p:ext uri="{BB962C8B-B14F-4D97-AF65-F5344CB8AC3E}">
        <p14:creationId xmlns:p14="http://schemas.microsoft.com/office/powerpoint/2010/main" val="68921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sz="1200" kern="1200" dirty="0" err="1">
                <a:solidFill>
                  <a:schemeClr val="tx1"/>
                </a:solidFill>
                <a:effectLst/>
                <a:latin typeface="+mn-lt"/>
                <a:ea typeface="ＭＳ Ｐゴシック" charset="-128"/>
                <a:cs typeface="ＭＳ Ｐゴシック" charset="-128"/>
              </a:rPr>
              <a:t>W</a:t>
            </a:r>
            <a:r>
              <a:rPr lang="fi-FI" sz="1200" kern="1200" dirty="0" err="1">
                <a:solidFill>
                  <a:schemeClr val="tx1"/>
                </a:solidFill>
                <a:effectLst/>
                <a:latin typeface="+mn-lt"/>
                <a:ea typeface="ＭＳ Ｐゴシック" charset="-128"/>
                <a:cs typeface="ＭＳ Ｐゴシック" charset="-128"/>
              </a:rPr>
              <a:t>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build</a:t>
            </a:r>
            <a:r>
              <a:rPr lang="fi-FI" sz="1200" kern="1200" dirty="0">
                <a:solidFill>
                  <a:schemeClr val="tx1"/>
                </a:solidFill>
                <a:effectLst/>
                <a:latin typeface="+mn-lt"/>
                <a:ea typeface="ＭＳ Ｐゴシック" charset="-128"/>
                <a:cs typeface="ＭＳ Ｐゴシック" charset="-128"/>
              </a:rPr>
              <a:t> 6 </a:t>
            </a:r>
            <a:r>
              <a:rPr lang="fi-FI" sz="1200" kern="1200" dirty="0" err="1">
                <a:solidFill>
                  <a:schemeClr val="tx1"/>
                </a:solidFill>
                <a:effectLst/>
                <a:latin typeface="+mn-lt"/>
                <a:ea typeface="ＭＳ Ｐゴシック" charset="-128"/>
                <a:cs typeface="ＭＳ Ｐゴシック" charset="-128"/>
              </a:rPr>
              <a:t>near</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round</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concentric</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roads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Each</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road</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contains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two</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lanes</a:t>
            </a:r>
            <a:r>
              <a:rPr lang="fi-FI" sz="1200" kern="1200" dirty="0">
                <a:solidFill>
                  <a:schemeClr val="tx1"/>
                </a:solidFill>
                <a:effectLst/>
                <a:latin typeface="+mn-lt"/>
                <a:ea typeface="ＭＳ Ｐゴシック" charset="-128"/>
                <a:cs typeface="ＭＳ Ｐゴシック" charset="-128"/>
              </a:rPr>
              <a:t>, and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distance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between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neighboring</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roads</a:t>
            </a:r>
            <a:r>
              <a:rPr lang="fi-FI" sz="1200" kern="1200" dirty="0">
                <a:solidFill>
                  <a:schemeClr val="tx1"/>
                </a:solidFill>
                <a:effectLst/>
                <a:latin typeface="+mn-lt"/>
                <a:ea typeface="ＭＳ Ｐゴシック" charset="-128"/>
                <a:cs typeface="ＭＳ Ｐゴシック" charset="-128"/>
              </a:rPr>
              <a:t> is 100 </a:t>
            </a:r>
            <a:r>
              <a:rPr lang="fi-FI" sz="1200" kern="1200" dirty="0" err="1">
                <a:solidFill>
                  <a:schemeClr val="tx1"/>
                </a:solidFill>
                <a:effectLst/>
                <a:latin typeface="+mn-lt"/>
                <a:ea typeface="ＭＳ Ｐゴシック" charset="-128"/>
                <a:cs typeface="ＭＳ Ｐゴシック" charset="-128"/>
              </a:rPr>
              <a:t>meters</a:t>
            </a:r>
            <a:r>
              <a:rPr lang="fi-FI" sz="1200" kern="1200" dirty="0">
                <a:solidFill>
                  <a:schemeClr val="tx1"/>
                </a:solidFill>
                <a:effectLst/>
                <a:latin typeface="+mn-lt"/>
                <a:ea typeface="ＭＳ Ｐゴシック" charset="-128"/>
                <a:cs typeface="ＭＳ Ｐゴシック" charset="-128"/>
              </a:rPr>
              <a:t>. As </a:t>
            </a:r>
            <a:r>
              <a:rPr lang="fi-FI" sz="1200" kern="1200" dirty="0" err="1">
                <a:solidFill>
                  <a:schemeClr val="tx1"/>
                </a:solidFill>
                <a:effectLst/>
                <a:latin typeface="+mn-lt"/>
                <a:ea typeface="ＭＳ Ｐゴシック" charset="-128"/>
                <a:cs typeface="ＭＳ Ｐゴシック" charset="-128"/>
              </a:rPr>
              <a:t>shown</a:t>
            </a:r>
            <a:r>
              <a:rPr lang="fi-FI" sz="1200" kern="1200" dirty="0">
                <a:solidFill>
                  <a:schemeClr val="tx1"/>
                </a:solidFill>
                <a:effectLst/>
                <a:latin typeface="+mn-lt"/>
                <a:ea typeface="ＭＳ Ｐゴシック" charset="-128"/>
                <a:cs typeface="ＭＳ Ｐゴシック" charset="-128"/>
              </a:rPr>
              <a:t> in </a:t>
            </a:r>
            <a:r>
              <a:rPr lang="fi-FI" sz="1200" kern="1200" dirty="0" err="1">
                <a:solidFill>
                  <a:schemeClr val="tx1"/>
                </a:solidFill>
                <a:effectLst/>
                <a:latin typeface="+mn-lt"/>
                <a:ea typeface="ＭＳ Ｐゴシック" charset="-128"/>
                <a:cs typeface="ＭＳ Ｐゴシック" charset="-128"/>
              </a:rPr>
              <a:t>Figure</a:t>
            </a:r>
            <a:r>
              <a:rPr lang="fi-FI"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place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one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fog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node</a:t>
            </a:r>
            <a:r>
              <a:rPr lang="fi-FI" sz="1200" kern="1200" dirty="0">
                <a:solidFill>
                  <a:schemeClr val="tx1"/>
                </a:solidFill>
                <a:effectLst/>
                <a:latin typeface="+mn-lt"/>
                <a:ea typeface="ＭＳ Ｐゴシック" charset="-128"/>
                <a:cs typeface="ＭＳ Ｐゴシック" charset="-128"/>
              </a:rPr>
              <a:t> in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center of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concentric</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roads</a:t>
            </a:r>
            <a:r>
              <a:rPr lang="fi-FI"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sz="1200" kern="1200" dirty="0">
                <a:solidFill>
                  <a:schemeClr val="tx1"/>
                </a:solidFill>
                <a:effectLst/>
                <a:latin typeface="+mn-lt"/>
                <a:ea typeface="ＭＳ Ｐゴシック" charset="-128"/>
                <a:cs typeface="ＭＳ Ｐゴシック" charset="-128"/>
              </a:rPr>
              <a:t>and </a:t>
            </a:r>
            <a:r>
              <a:rPr lang="fi-FI" sz="1200" kern="1200" dirty="0" err="1">
                <a:solidFill>
                  <a:schemeClr val="tx1"/>
                </a:solidFill>
                <a:effectLst/>
                <a:latin typeface="+mn-lt"/>
                <a:ea typeface="ＭＳ Ｐゴシック" charset="-128"/>
                <a:cs typeface="ＭＳ Ｐゴシック" charset="-128"/>
              </a:rPr>
              <a:t>add</a:t>
            </a:r>
            <a:r>
              <a:rPr lang="fi-FI" sz="1200" kern="1200" dirty="0">
                <a:solidFill>
                  <a:schemeClr val="tx1"/>
                </a:solidFill>
                <a:effectLst/>
                <a:latin typeface="+mn-lt"/>
                <a:ea typeface="ＭＳ Ｐゴシック" charset="-128"/>
                <a:cs typeface="ＭＳ Ｐゴシック" charset="-128"/>
              </a:rPr>
              <a:t> a video </a:t>
            </a:r>
            <a:r>
              <a:rPr lang="fi-FI" sz="1200" kern="1200" dirty="0" err="1">
                <a:solidFill>
                  <a:schemeClr val="tx1"/>
                </a:solidFill>
                <a:effectLst/>
                <a:latin typeface="+mn-lt"/>
                <a:ea typeface="ＭＳ Ｐゴシック" charset="-128"/>
                <a:cs typeface="ＭＳ Ｐゴシック" charset="-128"/>
              </a:rPr>
              <a:t>streaming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module</a:t>
            </a:r>
            <a:r>
              <a:rPr lang="fi-FI" sz="1200" kern="1200" dirty="0">
                <a:solidFill>
                  <a:schemeClr val="tx1"/>
                </a:solidFill>
                <a:effectLst/>
                <a:latin typeface="+mn-lt"/>
                <a:ea typeface="ＭＳ Ｐゴシック" charset="-128"/>
                <a:cs typeface="ＭＳ Ｐゴシック" charset="-128"/>
              </a:rPr>
              <a:t> to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application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layer</a:t>
            </a:r>
            <a:r>
              <a:rPr lang="zh-Hans" altLang="fi-FI" sz="1200" kern="1200" dirty="0">
                <a:solidFill>
                  <a:schemeClr val="tx1"/>
                </a:solidFill>
                <a:effectLst/>
                <a:latin typeface="+mn-lt"/>
                <a:ea typeface="ＭＳ Ｐゴシック" charset="-128"/>
                <a:cs typeface="ＭＳ Ｐゴシック" charset="-128"/>
              </a:rPr>
              <a:t> </a:t>
            </a:r>
            <a:r>
              <a:rPr lang="fi-FI" sz="1200" kern="1200" dirty="0">
                <a:solidFill>
                  <a:schemeClr val="tx1"/>
                </a:solidFill>
                <a:effectLst/>
                <a:latin typeface="+mn-lt"/>
                <a:ea typeface="ＭＳ Ｐゴシック" charset="-128"/>
                <a:cs typeface="ＭＳ Ｐゴシック" charset="-128"/>
              </a:rPr>
              <a:t>of a </a:t>
            </a:r>
            <a:r>
              <a:rPr lang="fi-FI" sz="1200" kern="1200" dirty="0" err="1">
                <a:solidFill>
                  <a:schemeClr val="tx1"/>
                </a:solidFill>
                <a:effectLst/>
                <a:latin typeface="+mn-lt"/>
                <a:ea typeface="ＭＳ Ｐゴシック" charset="-128"/>
                <a:cs typeface="ＭＳ Ｐゴシック" charset="-128"/>
              </a:rPr>
              <a:t>client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vehicle</a:t>
            </a:r>
            <a:r>
              <a:rPr lang="fi-FI" sz="1200" kern="1200" dirty="0">
                <a:solidFill>
                  <a:schemeClr val="tx1"/>
                </a:solidFill>
                <a:effectLst/>
                <a:latin typeface="+mn-lt"/>
                <a:ea typeface="ＭＳ Ｐゴシック" charset="-128"/>
                <a:cs typeface="ＭＳ Ｐゴシック" charset="-128"/>
              </a:rPr>
              <a:t> in </a:t>
            </a:r>
            <a:r>
              <a:rPr lang="fi-FI" sz="1200" kern="1200" dirty="0" err="1">
                <a:solidFill>
                  <a:schemeClr val="tx1"/>
                </a:solidFill>
                <a:effectLst/>
                <a:latin typeface="+mn-lt"/>
                <a:ea typeface="ＭＳ Ｐゴシック" charset="-128"/>
                <a:cs typeface="ＭＳ Ｐゴシック" charset="-128"/>
              </a:rPr>
              <a:t>VeinsLTE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client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vehicle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moving</a:t>
            </a:r>
            <a:r>
              <a:rPr lang="fi-FI" sz="1200" kern="1200" dirty="0">
                <a:solidFill>
                  <a:schemeClr val="tx1"/>
                </a:solidFill>
                <a:effectLst/>
                <a:latin typeface="+mn-lt"/>
                <a:ea typeface="ＭＳ Ｐゴシック" charset="-128"/>
                <a:cs typeface="ＭＳ Ｐゴシック" charset="-128"/>
              </a:rPr>
              <a:t> at</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speed</a:t>
            </a:r>
            <a:r>
              <a:rPr lang="fi-FI" sz="1200" kern="1200" dirty="0">
                <a:solidFill>
                  <a:schemeClr val="tx1"/>
                </a:solidFill>
                <a:effectLst/>
                <a:latin typeface="+mn-lt"/>
                <a:ea typeface="ＭＳ Ｐゴシック" charset="-128"/>
                <a:cs typeface="ＭＳ Ｐゴシック" charset="-128"/>
              </a:rPr>
              <a:t> of 20m/s is </a:t>
            </a:r>
            <a:r>
              <a:rPr lang="fi-FI" sz="1200" kern="1200" dirty="0" err="1">
                <a:solidFill>
                  <a:schemeClr val="tx1"/>
                </a:solidFill>
                <a:effectLst/>
                <a:latin typeface="+mn-lt"/>
                <a:ea typeface="ＭＳ Ｐゴシック" charset="-128"/>
                <a:cs typeface="ＭＳ Ｐゴシック" charset="-128"/>
              </a:rPr>
              <a:t>continuously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sending</a:t>
            </a:r>
            <a:r>
              <a:rPr lang="fi-FI" sz="1200" kern="1200" dirty="0">
                <a:solidFill>
                  <a:schemeClr val="tx1"/>
                </a:solidFill>
                <a:effectLst/>
                <a:latin typeface="+mn-lt"/>
                <a:ea typeface="ＭＳ Ｐゴシック" charset="-128"/>
                <a:cs typeface="ＭＳ Ｐゴシック" charset="-128"/>
              </a:rPr>
              <a:t> video data to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node</a:t>
            </a:r>
            <a:r>
              <a:rPr lang="fi-FI" sz="1200" kern="1200" dirty="0">
                <a:solidFill>
                  <a:schemeClr val="tx1"/>
                </a:solidFill>
                <a:effectLst/>
                <a:latin typeface="+mn-lt"/>
                <a:ea typeface="ＭＳ Ｐゴシック" charset="-128"/>
                <a:cs typeface="ＭＳ Ｐゴシック" charset="-128"/>
              </a:rPr>
              <a:t> in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center. By </a:t>
            </a:r>
            <a:r>
              <a:rPr lang="fi-FI" sz="1200" kern="1200" dirty="0" err="1">
                <a:solidFill>
                  <a:schemeClr val="tx1"/>
                </a:solidFill>
                <a:effectLst/>
                <a:latin typeface="+mn-lt"/>
                <a:ea typeface="ＭＳ Ｐゴシック" charset="-128"/>
                <a:cs typeface="ＭＳ Ｐゴシック" charset="-128"/>
              </a:rPr>
              <a:t>settling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client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vehicle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onto</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different</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roads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could</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measure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throughput</a:t>
            </a:r>
            <a:r>
              <a:rPr lang="fi-FI" sz="1200" kern="1200" dirty="0">
                <a:solidFill>
                  <a:schemeClr val="tx1"/>
                </a:solidFill>
                <a:effectLst/>
                <a:latin typeface="+mn-lt"/>
                <a:ea typeface="ＭＳ Ｐゴシック" charset="-128"/>
                <a:cs typeface="ＭＳ Ｐゴシック" charset="-128"/>
              </a:rPr>
              <a:t> of video </a:t>
            </a:r>
            <a:r>
              <a:rPr lang="fi-FI" sz="1200" kern="1200" dirty="0" err="1">
                <a:solidFill>
                  <a:schemeClr val="tx1"/>
                </a:solidFill>
                <a:effectLst/>
                <a:latin typeface="+mn-lt"/>
                <a:ea typeface="ＭＳ Ｐゴシック" charset="-128"/>
                <a:cs typeface="ＭＳ Ｐゴシック" charset="-128"/>
              </a:rPr>
              <a:t>streaming</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with</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varying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communication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distance</a:t>
            </a:r>
            <a:r>
              <a:rPr lang="fi-FI" sz="1200" kern="1200" dirty="0">
                <a:solidFill>
                  <a:schemeClr val="tx1"/>
                </a:solidFill>
                <a:effectLst/>
                <a:latin typeface="+mn-lt"/>
                <a:ea typeface="ＭＳ Ｐゴシック" charset="-128"/>
                <a:cs typeface="ＭＳ Ｐゴシック" charset="-128"/>
              </a:rPr>
              <a:t>.</a:t>
            </a:r>
          </a:p>
          <a:p>
            <a:r>
              <a:rPr lang="fi-FI" altLang="zh-Hans" sz="1200" kern="1200" dirty="0">
                <a:solidFill>
                  <a:schemeClr val="tx1"/>
                </a:solidFill>
                <a:effectLst/>
                <a:latin typeface="+mn-lt"/>
                <a:ea typeface="ＭＳ Ｐゴシック" charset="-128"/>
                <a:cs typeface="ＭＳ Ｐゴシック" charset="-128"/>
              </a:rPr>
              <a:t>As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shown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in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Figure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can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throughput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of</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DSRC</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decrease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with</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increase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of</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communication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distance</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Different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from</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DSRC,</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throughput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of</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LTE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not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have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strong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relationship</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with</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communication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distance</a:t>
            </a:r>
            <a:r>
              <a:rPr lang="fi-FI" altLang="zh-Hans" sz="1200" kern="1200" dirty="0">
                <a:solidFill>
                  <a:schemeClr val="tx1"/>
                </a:solidFill>
                <a:effectLst/>
                <a:latin typeface="+mn-lt"/>
                <a:ea typeface="ＭＳ Ｐゴシック" charset="-128"/>
                <a:cs typeface="ＭＳ Ｐゴシック" charset="-128"/>
              </a:rPr>
              <a:t>.</a:t>
            </a:r>
            <a:endParaRPr lang="fi-FI" sz="1200" kern="1200" dirty="0">
              <a:solidFill>
                <a:schemeClr val="tx1"/>
              </a:solidFill>
              <a:effectLst/>
              <a:latin typeface="+mn-lt"/>
              <a:ea typeface="ＭＳ Ｐゴシック" charset="-128"/>
              <a:cs typeface="ＭＳ Ｐゴシック" charset="-128"/>
            </a:endParaRPr>
          </a:p>
          <a:p>
            <a:endParaRPr lang="fi-FI" sz="1200" kern="1200" dirty="0">
              <a:solidFill>
                <a:schemeClr val="tx1"/>
              </a:solidFill>
              <a:effectLst/>
              <a:latin typeface="+mn-lt"/>
              <a:ea typeface="ＭＳ Ｐゴシック" charset="-128"/>
              <a:cs typeface="ＭＳ Ｐゴシック" charset="-128"/>
            </a:endParaRPr>
          </a:p>
          <a:p>
            <a:endParaRPr lang="fi-FI" sz="1200" kern="1200" dirty="0">
              <a:solidFill>
                <a:schemeClr val="tx1"/>
              </a:solidFill>
              <a:effectLst/>
              <a:latin typeface="+mn-lt"/>
              <a:ea typeface="ＭＳ Ｐゴシック" charset="-128"/>
              <a:cs typeface="ＭＳ Ｐゴシック" charset="-128"/>
            </a:endParaRPr>
          </a:p>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23</a:t>
            </a:fld>
            <a:endParaRPr lang="fi-FI"/>
          </a:p>
        </p:txBody>
      </p:sp>
    </p:spTree>
    <p:extLst>
      <p:ext uri="{BB962C8B-B14F-4D97-AF65-F5344CB8AC3E}">
        <p14:creationId xmlns:p14="http://schemas.microsoft.com/office/powerpoint/2010/main" val="1903657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Then</a:t>
            </a:r>
            <a:r>
              <a:rPr lang="fi-FI" altLang="zh-Hans" dirty="0"/>
              <a:t>,</a:t>
            </a:r>
            <a:r>
              <a:rPr lang="zh-Hans" altLang="fi-FI" dirty="0"/>
              <a:t> </a:t>
            </a:r>
            <a:r>
              <a:rPr lang="fi-FI" altLang="zh-Hans" dirty="0" err="1"/>
              <a:t>does</a:t>
            </a:r>
            <a:r>
              <a:rPr lang="zh-Hans" altLang="fi-FI" dirty="0"/>
              <a:t> </a:t>
            </a:r>
            <a:r>
              <a:rPr lang="fi-FI" altLang="zh-Hans" dirty="0" err="1"/>
              <a:t>our</a:t>
            </a:r>
            <a:r>
              <a:rPr lang="zh-Hans" altLang="fi-FI" dirty="0"/>
              <a:t> </a:t>
            </a:r>
            <a:r>
              <a:rPr lang="fi-FI" altLang="zh-Hans" dirty="0" err="1"/>
              <a:t>scheme</a:t>
            </a:r>
            <a:r>
              <a:rPr lang="zh-Hans" altLang="fi-FI" dirty="0"/>
              <a:t> </a:t>
            </a:r>
            <a:r>
              <a:rPr lang="fi-FI" altLang="zh-Hans" dirty="0" err="1"/>
              <a:t>work</a:t>
            </a:r>
            <a:r>
              <a:rPr lang="zh-Hans" altLang="fi-FI" dirty="0"/>
              <a:t> </a:t>
            </a:r>
            <a:r>
              <a:rPr lang="fi-FI" altLang="zh-Hans" dirty="0"/>
              <a:t>in</a:t>
            </a:r>
            <a:r>
              <a:rPr lang="zh-Hans" altLang="fi-FI" dirty="0"/>
              <a:t> </a:t>
            </a:r>
            <a:r>
              <a:rPr lang="fi-FI" altLang="zh-Hans" dirty="0" err="1"/>
              <a:t>real-world</a:t>
            </a:r>
            <a:r>
              <a:rPr lang="zh-Hans" altLang="fi-FI" dirty="0"/>
              <a:t> </a:t>
            </a:r>
            <a:r>
              <a:rPr lang="fi-FI" altLang="zh-Hans" dirty="0" err="1"/>
              <a:t>scenario</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24</a:t>
            </a:fld>
            <a:endParaRPr lang="fi-FI"/>
          </a:p>
        </p:txBody>
      </p:sp>
    </p:spTree>
    <p:extLst>
      <p:ext uri="{BB962C8B-B14F-4D97-AF65-F5344CB8AC3E}">
        <p14:creationId xmlns:p14="http://schemas.microsoft.com/office/powerpoint/2010/main" val="331114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i-FI" altLang="zh-Hans" dirty="0"/>
              <a:t>To</a:t>
            </a:r>
            <a:r>
              <a:rPr lang="zh-Hans" altLang="fi-FI" dirty="0"/>
              <a:t> </a:t>
            </a:r>
            <a:r>
              <a:rPr lang="fi-FI" altLang="zh-Hans" dirty="0" err="1"/>
              <a:t>test</a:t>
            </a:r>
            <a:r>
              <a:rPr lang="zh-Hans" altLang="fi-FI" dirty="0"/>
              <a:t> </a:t>
            </a:r>
            <a:r>
              <a:rPr lang="fi-FI" altLang="zh-Hans" dirty="0" err="1"/>
              <a:t>the</a:t>
            </a:r>
            <a:r>
              <a:rPr lang="zh-Hans" altLang="fi-FI" dirty="0"/>
              <a:t> </a:t>
            </a:r>
            <a:r>
              <a:rPr lang="fi-FI" altLang="zh-Hans" dirty="0" err="1"/>
              <a:t>performance</a:t>
            </a:r>
            <a:r>
              <a:rPr lang="zh-Hans" altLang="fi-FI" dirty="0"/>
              <a:t> </a:t>
            </a:r>
            <a:r>
              <a:rPr lang="fi-FI" altLang="zh-Hans" dirty="0"/>
              <a:t>of</a:t>
            </a:r>
            <a:r>
              <a:rPr lang="zh-Hans" altLang="fi-FI" dirty="0"/>
              <a:t> </a:t>
            </a:r>
            <a:r>
              <a:rPr lang="fi-FI" altLang="zh-Hans" dirty="0" err="1"/>
              <a:t>Folo</a:t>
            </a:r>
            <a:r>
              <a:rPr lang="fi-FI" altLang="zh-Hans" dirty="0"/>
              <a:t>,</a:t>
            </a:r>
            <a:r>
              <a:rPr lang="zh-Hans" altLang="fi-FI" dirty="0"/>
              <a:t> </a:t>
            </a:r>
            <a:r>
              <a:rPr lang="fi-FI" altLang="zh-Hans" dirty="0" err="1"/>
              <a:t>we</a:t>
            </a:r>
            <a:r>
              <a:rPr lang="zh-Hans" altLang="fi-FI" dirty="0"/>
              <a:t> </a:t>
            </a:r>
            <a:r>
              <a:rPr lang="fi-FI" altLang="zh-Hans" dirty="0" err="1"/>
              <a:t>use</a:t>
            </a:r>
            <a:r>
              <a:rPr lang="zh-Hans" altLang="fi-FI" dirty="0"/>
              <a:t> </a:t>
            </a:r>
            <a:r>
              <a:rPr lang="fi-FI" altLang="zh-Hans" dirty="0"/>
              <a:t>a</a:t>
            </a:r>
            <a:r>
              <a:rPr lang="zh-Hans" altLang="fi-FI" dirty="0"/>
              <a:t> </a:t>
            </a:r>
            <a:r>
              <a:rPr lang="fi-FI" altLang="zh-Hans" dirty="0" err="1"/>
              <a:t>real-world</a:t>
            </a:r>
            <a:r>
              <a:rPr lang="zh-Hans" altLang="fi-FI" dirty="0"/>
              <a:t> </a:t>
            </a:r>
            <a:r>
              <a:rPr lang="fi-FI" altLang="zh-Hans" dirty="0"/>
              <a:t>dataset</a:t>
            </a:r>
            <a:r>
              <a:rPr lang="zh-Hans" altLang="fi-FI" dirty="0"/>
              <a:t> </a:t>
            </a:r>
            <a:r>
              <a:rPr lang="fi-FI" altLang="zh-Hans" dirty="0"/>
              <a:t>of</a:t>
            </a:r>
            <a:r>
              <a:rPr lang="zh-Hans" altLang="fi-FI" dirty="0"/>
              <a:t> </a:t>
            </a:r>
            <a:r>
              <a:rPr lang="fi-FI" altLang="zh-Hans" dirty="0"/>
              <a:t>taxi</a:t>
            </a:r>
            <a:r>
              <a:rPr lang="zh-Hans" altLang="fi-FI" dirty="0"/>
              <a:t> </a:t>
            </a:r>
            <a:r>
              <a:rPr lang="fi-FI" altLang="zh-Hans" dirty="0"/>
              <a:t>GPS</a:t>
            </a:r>
            <a:r>
              <a:rPr lang="zh-Hans" altLang="fi-FI" dirty="0"/>
              <a:t> </a:t>
            </a:r>
            <a:r>
              <a:rPr lang="fi-FI" altLang="zh-Hans" dirty="0"/>
              <a:t>of</a:t>
            </a:r>
            <a:r>
              <a:rPr lang="zh-Hans" altLang="fi-FI" dirty="0"/>
              <a:t> </a:t>
            </a:r>
            <a:r>
              <a:rPr lang="fi-FI" altLang="zh-Hans" dirty="0"/>
              <a:t>Shanghai.</a:t>
            </a:r>
            <a:r>
              <a:rPr lang="zh-Hans" altLang="fi-FI" dirty="0"/>
              <a:t> </a:t>
            </a:r>
            <a:r>
              <a:rPr 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a:t>
            </a:r>
            <a:r>
              <a:rPr lang="fi-FI" sz="1200" kern="1200" dirty="0" err="1">
                <a:solidFill>
                  <a:schemeClr val="tx1"/>
                </a:solidFill>
                <a:effectLst/>
                <a:latin typeface="+mn-lt"/>
                <a:ea typeface="ＭＳ Ｐゴシック" charset="-128"/>
                <a:cs typeface="ＭＳ Ｐゴシック" charset="-128"/>
              </a:rPr>
              <a:t>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select</a:t>
            </a:r>
            <a:r>
              <a:rPr lang="fi-FI" sz="1200" kern="1200" dirty="0">
                <a:solidFill>
                  <a:schemeClr val="tx1"/>
                </a:solidFill>
                <a:effectLst/>
                <a:latin typeface="+mn-lt"/>
                <a:ea typeface="ＭＳ Ｐゴシック" charset="-128"/>
                <a:cs typeface="ＭＳ Ｐゴシック" charset="-128"/>
              </a:rPr>
              <a:t> an </a:t>
            </a:r>
            <a:r>
              <a:rPr lang="fi-FI" sz="1200" kern="1200" dirty="0" err="1">
                <a:solidFill>
                  <a:schemeClr val="tx1"/>
                </a:solidFill>
                <a:effectLst/>
                <a:latin typeface="+mn-lt"/>
                <a:ea typeface="ＭＳ Ｐゴシック" charset="-128"/>
                <a:cs typeface="ＭＳ Ｐゴシック" charset="-128"/>
              </a:rPr>
              <a:t>area</a:t>
            </a:r>
            <a:r>
              <a:rPr lang="fi-FI" sz="1200" kern="1200" dirty="0">
                <a:solidFill>
                  <a:schemeClr val="tx1"/>
                </a:solidFill>
                <a:effectLst/>
                <a:latin typeface="+mn-lt"/>
                <a:ea typeface="ＭＳ Ｐゴシック" charset="-128"/>
                <a:cs typeface="ＭＳ Ｐゴシック" charset="-128"/>
              </a:rPr>
              <a:t> of 4 km2  </a:t>
            </a:r>
            <a:r>
              <a:rPr lang="fi-FI" sz="1200" kern="1200" dirty="0" err="1">
                <a:solidFill>
                  <a:schemeClr val="tx1"/>
                </a:solidFill>
                <a:effectLst/>
                <a:latin typeface="+mn-lt"/>
                <a:ea typeface="ＭＳ Ｐゴシック" charset="-128"/>
                <a:cs typeface="ＭＳ Ｐゴシック" charset="-128"/>
              </a:rPr>
              <a:t>acreage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near</a:t>
            </a:r>
            <a:r>
              <a:rPr lang="fi-FI" sz="1200" kern="1200" dirty="0">
                <a:solidFill>
                  <a:schemeClr val="tx1"/>
                </a:solidFill>
                <a:effectLst/>
                <a:latin typeface="+mn-lt"/>
                <a:ea typeface="ＭＳ Ｐゴシック" charset="-128"/>
                <a:cs typeface="ＭＳ Ｐゴシック" charset="-128"/>
              </a:rPr>
              <a:t> Shanghai </a:t>
            </a:r>
            <a:r>
              <a:rPr lang="fi-FI" sz="1200" kern="1200" dirty="0" err="1">
                <a:solidFill>
                  <a:schemeClr val="tx1"/>
                </a:solidFill>
                <a:effectLst/>
                <a:latin typeface="+mn-lt"/>
                <a:ea typeface="ＭＳ Ｐゴシック" charset="-128"/>
                <a:cs typeface="ＭＳ Ｐゴシック" charset="-128"/>
              </a:rPr>
              <a:t>Pudong</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Airport</a:t>
            </a:r>
            <a:r>
              <a:rPr lang="fi-FI" sz="1200" kern="1200" dirty="0">
                <a:solidFill>
                  <a:schemeClr val="tx1"/>
                </a:solidFill>
                <a:effectLst/>
                <a:latin typeface="+mn-lt"/>
                <a:ea typeface="ＭＳ Ｐゴシック" charset="-128"/>
                <a:cs typeface="ＭＳ Ｐゴシック" charset="-128"/>
              </a:rPr>
              <a:t>, and </a:t>
            </a:r>
            <a:r>
              <a:rPr lang="fi-FI" sz="1200" kern="1200" dirty="0" err="1">
                <a:solidFill>
                  <a:schemeClr val="tx1"/>
                </a:solidFill>
                <a:effectLst/>
                <a:latin typeface="+mn-lt"/>
                <a:ea typeface="ＭＳ Ｐゴシック" charset="-128"/>
                <a:cs typeface="ＭＳ Ｐゴシック" charset="-128"/>
              </a:rPr>
              <a:t>collect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traces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within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area</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during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two</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time</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periods</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which</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are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09:55~10:00</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13:55~14:00</a:t>
            </a:r>
            <a:r>
              <a:rPr lang="fi-FI"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can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difference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of</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traffic</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density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shown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in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listed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figure</a:t>
            </a:r>
            <a:r>
              <a:rPr lang="fi-FI" altLang="zh-Hans" sz="1200" kern="1200" dirty="0">
                <a:solidFill>
                  <a:schemeClr val="tx1"/>
                </a:solidFill>
                <a:effectLst/>
                <a:latin typeface="+mn-lt"/>
                <a:ea typeface="ＭＳ Ｐゴシック" charset="-128"/>
                <a:cs typeface="ＭＳ Ｐゴシック" charset="-128"/>
              </a:rPr>
              <a:t>.</a:t>
            </a:r>
            <a:endParaRPr lang="fi-FI" sz="1200" kern="1200" dirty="0">
              <a:solidFill>
                <a:schemeClr val="tx1"/>
              </a:solidFill>
              <a:effectLst/>
              <a:latin typeface="+mn-lt"/>
              <a:ea typeface="ＭＳ Ｐゴシック" charset="-128"/>
              <a:cs typeface="ＭＳ Ｐゴシック" charset="-128"/>
            </a:endParaRPr>
          </a:p>
          <a:p>
            <a:endParaRPr lang="fi-FI" sz="1200" kern="1200" dirty="0">
              <a:solidFill>
                <a:schemeClr val="tx1"/>
              </a:solidFill>
              <a:effectLst/>
              <a:latin typeface="+mn-lt"/>
              <a:ea typeface="ＭＳ Ｐゴシック" charset="-128"/>
              <a:cs typeface="ＭＳ Ｐゴシック" charset="-128"/>
            </a:endParaRPr>
          </a:p>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25</a:t>
            </a:fld>
            <a:endParaRPr lang="fi-FI"/>
          </a:p>
        </p:txBody>
      </p:sp>
    </p:spTree>
    <p:extLst>
      <p:ext uri="{BB962C8B-B14F-4D97-AF65-F5344CB8AC3E}">
        <p14:creationId xmlns:p14="http://schemas.microsoft.com/office/powerpoint/2010/main" val="664302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a:t>Here</a:t>
            </a:r>
            <a:r>
              <a:rPr lang="zh-Hans" altLang="fi-FI" dirty="0"/>
              <a:t> </a:t>
            </a:r>
            <a:r>
              <a:rPr lang="fi-FI" altLang="zh-Hans" dirty="0"/>
              <a:t>is</a:t>
            </a:r>
            <a:r>
              <a:rPr lang="zh-Hans" altLang="fi-FI" dirty="0"/>
              <a:t> </a:t>
            </a:r>
            <a:r>
              <a:rPr lang="fi-FI" altLang="zh-Hans" dirty="0" err="1"/>
              <a:t>the</a:t>
            </a:r>
            <a:r>
              <a:rPr lang="zh-Hans" altLang="fi-FI" dirty="0"/>
              <a:t> </a:t>
            </a:r>
            <a:r>
              <a:rPr lang="fi-FI" altLang="zh-Hans" dirty="0" err="1"/>
              <a:t>performance</a:t>
            </a:r>
            <a:r>
              <a:rPr lang="zh-Hans" altLang="fi-FI" dirty="0"/>
              <a:t> </a:t>
            </a:r>
            <a:r>
              <a:rPr lang="fi-FI" altLang="zh-Hans" dirty="0"/>
              <a:t>of</a:t>
            </a:r>
            <a:r>
              <a:rPr lang="zh-Hans" altLang="fi-FI" dirty="0"/>
              <a:t> </a:t>
            </a:r>
            <a:r>
              <a:rPr lang="fi-FI" altLang="zh-Hans" dirty="0" err="1"/>
              <a:t>our</a:t>
            </a:r>
            <a:r>
              <a:rPr lang="zh-Hans" altLang="fi-FI" dirty="0"/>
              <a:t> </a:t>
            </a:r>
            <a:r>
              <a:rPr lang="fi-FI" altLang="zh-Hans" dirty="0" err="1"/>
              <a:t>proposed</a:t>
            </a:r>
            <a:r>
              <a:rPr lang="zh-Hans" altLang="fi-FI" dirty="0"/>
              <a:t> </a:t>
            </a:r>
            <a:r>
              <a:rPr lang="fi-FI" altLang="zh-Hans" dirty="0" err="1"/>
              <a:t>solution</a:t>
            </a:r>
            <a:r>
              <a:rPr lang="fi-FI" altLang="zh-Hans" dirty="0"/>
              <a:t>.</a:t>
            </a:r>
            <a:r>
              <a:rPr lang="zh-Hans" altLang="fi-FI" dirty="0"/>
              <a:t> </a:t>
            </a:r>
            <a:r>
              <a:rPr 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select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two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task</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allocation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scheme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reference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methods</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naïve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random</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naïve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means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client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vehicle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always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select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mobile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node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with</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closest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distance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task</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server</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random</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means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client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vehicle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randomly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select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node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task</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server</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Furthermore</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also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design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three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task</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allocation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with</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variation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of</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weight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scalars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of</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latency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quality</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which</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are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DTA_Q,</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focus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improve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service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quality</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DTA_T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focus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improve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latency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latency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quality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balanced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method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called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DTA_B.</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Here,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can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DTA_T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has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shortcut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latency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to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21%</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DTA_B</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reduce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quality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loss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upto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54%.</a:t>
            </a:r>
            <a:r>
              <a:rPr lang="zh-Hans" altLang="fi-FI" sz="1200" kern="1200" dirty="0">
                <a:solidFill>
                  <a:schemeClr val="tx1"/>
                </a:solidFill>
                <a:effectLst/>
                <a:latin typeface="+mn-lt"/>
                <a:ea typeface="ＭＳ Ｐゴシック" charset="-128"/>
                <a:cs typeface="ＭＳ Ｐゴシック" charset="-128"/>
              </a:rPr>
              <a:t> </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26</a:t>
            </a:fld>
            <a:endParaRPr lang="fi-FI"/>
          </a:p>
        </p:txBody>
      </p:sp>
    </p:spTree>
    <p:extLst>
      <p:ext uri="{BB962C8B-B14F-4D97-AF65-F5344CB8AC3E}">
        <p14:creationId xmlns:p14="http://schemas.microsoft.com/office/powerpoint/2010/main" val="614947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a:t>Here</a:t>
            </a:r>
            <a:r>
              <a:rPr lang="zh-Hans" altLang="fi-FI" dirty="0"/>
              <a:t> </a:t>
            </a:r>
            <a:r>
              <a:rPr lang="fi-FI" altLang="zh-Hans" dirty="0"/>
              <a:t>is</a:t>
            </a:r>
            <a:r>
              <a:rPr lang="zh-Hans" altLang="fi-FI" dirty="0"/>
              <a:t> </a:t>
            </a:r>
            <a:r>
              <a:rPr lang="fi-FI" altLang="zh-Hans" dirty="0" err="1"/>
              <a:t>the</a:t>
            </a:r>
            <a:r>
              <a:rPr lang="zh-Hans" altLang="fi-FI" dirty="0"/>
              <a:t> </a:t>
            </a:r>
            <a:r>
              <a:rPr lang="fi-FI" altLang="zh-Hans" dirty="0" err="1"/>
              <a:t>distribution</a:t>
            </a:r>
            <a:r>
              <a:rPr lang="zh-Hans" altLang="fi-FI" dirty="0"/>
              <a:t> </a:t>
            </a:r>
            <a:r>
              <a:rPr lang="fi-FI" altLang="zh-Hans" dirty="0"/>
              <a:t>of</a:t>
            </a:r>
            <a:r>
              <a:rPr lang="zh-Hans" altLang="fi-FI" dirty="0"/>
              <a:t> </a:t>
            </a:r>
            <a:r>
              <a:rPr lang="fi-FI" altLang="zh-Hans" dirty="0" err="1"/>
              <a:t>service</a:t>
            </a:r>
            <a:r>
              <a:rPr lang="zh-Hans" altLang="fi-FI" dirty="0"/>
              <a:t> </a:t>
            </a:r>
            <a:r>
              <a:rPr lang="fi-FI" altLang="zh-Hans" dirty="0" err="1"/>
              <a:t>latency</a:t>
            </a:r>
            <a:r>
              <a:rPr lang="fi-FI" altLang="zh-Hans" dirty="0"/>
              <a:t>.</a:t>
            </a:r>
            <a:r>
              <a:rPr lang="zh-Hans" altLang="fi-FI" dirty="0"/>
              <a:t> </a:t>
            </a:r>
            <a:r>
              <a:rPr lang="fi-FI" altLang="zh-Hans" dirty="0" err="1"/>
              <a:t>We</a:t>
            </a:r>
            <a:r>
              <a:rPr lang="zh-Hans" altLang="fi-FI" dirty="0"/>
              <a:t> </a:t>
            </a:r>
            <a:r>
              <a:rPr lang="fi-FI" altLang="zh-Hans" dirty="0" err="1"/>
              <a:t>can</a:t>
            </a:r>
            <a:r>
              <a:rPr lang="zh-Hans" altLang="fi-FI" dirty="0"/>
              <a:t> </a:t>
            </a:r>
            <a:r>
              <a:rPr lang="fi-FI" altLang="zh-Hans" dirty="0" err="1"/>
              <a:t>see</a:t>
            </a:r>
            <a:r>
              <a:rPr lang="zh-Hans" altLang="fi-FI" dirty="0"/>
              <a:t> </a:t>
            </a:r>
            <a:r>
              <a:rPr lang="fi-FI" altLang="zh-Hans" dirty="0" err="1"/>
              <a:t>all</a:t>
            </a:r>
            <a:r>
              <a:rPr lang="zh-Hans" altLang="fi-FI" dirty="0"/>
              <a:t> </a:t>
            </a:r>
            <a:r>
              <a:rPr lang="fi-FI" altLang="zh-Hans" dirty="0" err="1"/>
              <a:t>the</a:t>
            </a:r>
            <a:r>
              <a:rPr lang="zh-Hans" altLang="fi-FI" dirty="0"/>
              <a:t> </a:t>
            </a:r>
            <a:r>
              <a:rPr lang="fi-FI" altLang="zh-Hans" dirty="0" err="1"/>
              <a:t>latency</a:t>
            </a:r>
            <a:r>
              <a:rPr lang="zh-Hans" altLang="fi-FI" dirty="0"/>
              <a:t> </a:t>
            </a:r>
            <a:r>
              <a:rPr lang="fi-FI" altLang="zh-Hans" dirty="0"/>
              <a:t>of</a:t>
            </a:r>
            <a:r>
              <a:rPr lang="zh-Hans" altLang="fi-FI" dirty="0"/>
              <a:t> </a:t>
            </a:r>
            <a:r>
              <a:rPr lang="fi-FI" altLang="zh-Hans" dirty="0"/>
              <a:t>DTA_T</a:t>
            </a:r>
            <a:r>
              <a:rPr lang="zh-Hans" altLang="fi-FI" dirty="0"/>
              <a:t> </a:t>
            </a:r>
            <a:r>
              <a:rPr lang="fi-FI" altLang="zh-Hans" dirty="0" err="1"/>
              <a:t>are</a:t>
            </a:r>
            <a:r>
              <a:rPr lang="zh-Hans" altLang="fi-FI" dirty="0"/>
              <a:t> </a:t>
            </a:r>
            <a:r>
              <a:rPr lang="fi-FI" altLang="zh-Hans" dirty="0" err="1"/>
              <a:t>with</a:t>
            </a:r>
            <a:r>
              <a:rPr lang="zh-Hans" altLang="fi-FI" dirty="0"/>
              <a:t> </a:t>
            </a:r>
            <a:r>
              <a:rPr lang="fi-FI" altLang="zh-Hans" dirty="0"/>
              <a:t>in</a:t>
            </a:r>
            <a:r>
              <a:rPr lang="zh-Hans" altLang="fi-FI" dirty="0"/>
              <a:t> </a:t>
            </a:r>
            <a:r>
              <a:rPr lang="fi-FI" altLang="zh-Hans" dirty="0"/>
              <a:t>400ms.</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27</a:t>
            </a:fld>
            <a:endParaRPr lang="fi-FI"/>
          </a:p>
        </p:txBody>
      </p:sp>
    </p:spTree>
    <p:extLst>
      <p:ext uri="{BB962C8B-B14F-4D97-AF65-F5344CB8AC3E}">
        <p14:creationId xmlns:p14="http://schemas.microsoft.com/office/powerpoint/2010/main" val="1364917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a:t>Here</a:t>
            </a:r>
            <a:r>
              <a:rPr lang="zh-Hans" altLang="fi-FI" dirty="0"/>
              <a:t> </a:t>
            </a:r>
            <a:r>
              <a:rPr lang="fi-FI" altLang="zh-Hans" dirty="0"/>
              <a:t>is</a:t>
            </a:r>
            <a:r>
              <a:rPr lang="zh-Hans" altLang="fi-FI" dirty="0"/>
              <a:t> </a:t>
            </a:r>
            <a:r>
              <a:rPr lang="fi-FI" altLang="zh-Hans" dirty="0" err="1"/>
              <a:t>the</a:t>
            </a:r>
            <a:r>
              <a:rPr lang="zh-Hans" altLang="fi-FI" dirty="0"/>
              <a:t> </a:t>
            </a:r>
            <a:r>
              <a:rPr lang="fi-FI" altLang="zh-Hans" dirty="0" err="1"/>
              <a:t>memory</a:t>
            </a:r>
            <a:r>
              <a:rPr lang="zh-Hans" altLang="fi-FI" dirty="0"/>
              <a:t> </a:t>
            </a:r>
            <a:r>
              <a:rPr lang="fi-FI" altLang="zh-Hans" dirty="0" err="1"/>
              <a:t>overflow</a:t>
            </a:r>
            <a:r>
              <a:rPr lang="zh-Hans" altLang="fi-FI" dirty="0"/>
              <a:t> </a:t>
            </a:r>
            <a:r>
              <a:rPr lang="fi-FI" altLang="zh-Hans" dirty="0"/>
              <a:t>of</a:t>
            </a:r>
            <a:r>
              <a:rPr lang="zh-Hans" altLang="fi-FI" dirty="0"/>
              <a:t> </a:t>
            </a:r>
            <a:r>
              <a:rPr lang="fi-FI" altLang="zh-Hans" dirty="0" err="1"/>
              <a:t>different</a:t>
            </a:r>
            <a:r>
              <a:rPr lang="zh-Hans" altLang="fi-FI" dirty="0"/>
              <a:t> </a:t>
            </a:r>
            <a:r>
              <a:rPr lang="fi-FI" altLang="zh-Hans" dirty="0" err="1"/>
              <a:t>methods</a:t>
            </a:r>
            <a:r>
              <a:rPr lang="fi-FI" altLang="zh-Hans" dirty="0"/>
              <a:t>.</a:t>
            </a:r>
            <a:r>
              <a:rPr lang="zh-Hans" altLang="fi-FI" dirty="0"/>
              <a:t> </a:t>
            </a:r>
            <a:r>
              <a:rPr lang="fi-FI" altLang="zh-Hans" dirty="0" err="1"/>
              <a:t>We</a:t>
            </a:r>
            <a:r>
              <a:rPr lang="zh-Hans" altLang="fi-FI" dirty="0"/>
              <a:t> </a:t>
            </a:r>
            <a:r>
              <a:rPr lang="fi-FI" altLang="zh-Hans" dirty="0" err="1"/>
              <a:t>can</a:t>
            </a:r>
            <a:r>
              <a:rPr lang="zh-Hans" altLang="fi-FI" dirty="0"/>
              <a:t> </a:t>
            </a:r>
            <a:r>
              <a:rPr lang="fi-FI" altLang="zh-Hans" dirty="0" err="1"/>
              <a:t>all</a:t>
            </a:r>
            <a:r>
              <a:rPr lang="zh-Hans" altLang="fi-FI" dirty="0"/>
              <a:t> </a:t>
            </a:r>
            <a:r>
              <a:rPr lang="fi-FI" altLang="zh-Hans" dirty="0" err="1"/>
              <a:t>the</a:t>
            </a:r>
            <a:r>
              <a:rPr lang="zh-Hans" altLang="fi-FI" dirty="0"/>
              <a:t> </a:t>
            </a:r>
            <a:r>
              <a:rPr lang="fi-FI" altLang="zh-Hans" dirty="0"/>
              <a:t>DTA</a:t>
            </a:r>
            <a:r>
              <a:rPr lang="zh-Hans" altLang="fi-FI" dirty="0"/>
              <a:t> </a:t>
            </a:r>
            <a:r>
              <a:rPr lang="fi-FI" altLang="zh-Hans" dirty="0" err="1"/>
              <a:t>based</a:t>
            </a:r>
            <a:r>
              <a:rPr lang="zh-Hans" altLang="fi-FI" dirty="0"/>
              <a:t> </a:t>
            </a:r>
            <a:r>
              <a:rPr lang="fi-FI" altLang="zh-Hans" dirty="0" err="1"/>
              <a:t>methods</a:t>
            </a:r>
            <a:r>
              <a:rPr lang="zh-Hans" altLang="fi-FI" dirty="0"/>
              <a:t> </a:t>
            </a:r>
            <a:r>
              <a:rPr lang="fi-FI" altLang="zh-Hans" dirty="0" err="1"/>
              <a:t>outperform</a:t>
            </a:r>
            <a:r>
              <a:rPr lang="zh-Hans" altLang="fi-FI" dirty="0"/>
              <a:t> </a:t>
            </a:r>
            <a:r>
              <a:rPr lang="fi-FI" altLang="zh-Hans" dirty="0" err="1"/>
              <a:t>the</a:t>
            </a:r>
            <a:r>
              <a:rPr lang="zh-Hans" altLang="fi-FI" dirty="0"/>
              <a:t> </a:t>
            </a:r>
            <a:r>
              <a:rPr lang="fi-FI" altLang="zh-Hans" dirty="0" err="1"/>
              <a:t>Naïve</a:t>
            </a:r>
            <a:r>
              <a:rPr lang="zh-Hans" altLang="fi-FI" dirty="0"/>
              <a:t> </a:t>
            </a:r>
            <a:r>
              <a:rPr lang="fi-FI" altLang="zh-Hans" dirty="0"/>
              <a:t>and</a:t>
            </a:r>
            <a:r>
              <a:rPr lang="zh-Hans" altLang="fi-FI" dirty="0"/>
              <a:t> </a:t>
            </a:r>
            <a:r>
              <a:rPr lang="fi-FI" altLang="zh-Hans" dirty="0" err="1"/>
              <a:t>random</a:t>
            </a:r>
            <a:r>
              <a:rPr lang="zh-Hans" altLang="fi-FI" dirty="0"/>
              <a:t> </a:t>
            </a:r>
            <a:r>
              <a:rPr lang="fi-FI" altLang="zh-Hans" dirty="0" err="1"/>
              <a:t>methods</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28</a:t>
            </a:fld>
            <a:endParaRPr lang="fi-FI"/>
          </a:p>
        </p:txBody>
      </p:sp>
    </p:spTree>
    <p:extLst>
      <p:ext uri="{BB962C8B-B14F-4D97-AF65-F5344CB8AC3E}">
        <p14:creationId xmlns:p14="http://schemas.microsoft.com/office/powerpoint/2010/main" val="3786548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29</a:t>
            </a:fld>
            <a:endParaRPr lang="fi-FI"/>
          </a:p>
        </p:txBody>
      </p:sp>
    </p:spTree>
    <p:extLst>
      <p:ext uri="{BB962C8B-B14F-4D97-AF65-F5344CB8AC3E}">
        <p14:creationId xmlns:p14="http://schemas.microsoft.com/office/powerpoint/2010/main" val="93163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altLang="zh-Hans" dirty="0"/>
              <a:t>Here, we first introduce the current architecture of vehicular networking, we can call it </a:t>
            </a:r>
            <a:r>
              <a:rPr lang="fi-FI" altLang="zh-Hans" dirty="0" err="1"/>
              <a:t>vehicular</a:t>
            </a:r>
            <a:r>
              <a:rPr lang="zh-Hans" altLang="fi-FI" dirty="0"/>
              <a:t> </a:t>
            </a:r>
            <a:r>
              <a:rPr lang="fi-FI" altLang="zh-Hans" dirty="0" err="1"/>
              <a:t>cloud</a:t>
            </a:r>
            <a:r>
              <a:rPr lang="zh-Hans" altLang="fi-FI" dirty="0"/>
              <a:t> </a:t>
            </a:r>
            <a:r>
              <a:rPr lang="fi-FI" altLang="zh-Hans" dirty="0" err="1"/>
              <a:t>computing</a:t>
            </a:r>
            <a:r>
              <a:rPr lang="fi-FI" altLang="zh-Hans" dirty="0"/>
              <a:t>. </a:t>
            </a:r>
            <a:r>
              <a:rPr lang="en-GB" altLang="zh-Hans" dirty="0"/>
              <a:t>The</a:t>
            </a:r>
            <a:r>
              <a:rPr lang="fi-FI" altLang="zh-Hans" dirty="0"/>
              <a:t> </a:t>
            </a:r>
            <a:r>
              <a:rPr lang="en-GB" altLang="zh-Hans" dirty="0"/>
              <a:t>vehicular cloud computing utilize a centralized way to process data and conduct service for vehicular applications. All the data generated from the client would be transmitted to the servers located in datacentres. Then, the data processing and specific service would be also conducted in there. However, these </a:t>
            </a:r>
            <a:r>
              <a:rPr lang="en-GB" altLang="zh-Hans" dirty="0" err="1"/>
              <a:t>datacenters</a:t>
            </a:r>
            <a:r>
              <a:rPr lang="en-GB" altLang="zh-Hans" dirty="0"/>
              <a:t> may be remotely located from the place where data generated. </a:t>
            </a:r>
            <a:endParaRPr lang="fi-FI" altLang="zh-Hans" dirty="0"/>
          </a:p>
          <a:p>
            <a:endParaRPr lang="fi-FI" dirty="0"/>
          </a:p>
          <a:p>
            <a:r>
              <a:rPr lang="fi-FI" altLang="zh-Hans" dirty="0" err="1"/>
              <a:t>Different</a:t>
            </a:r>
            <a:r>
              <a:rPr lang="fi-FI" altLang="zh-Hans" dirty="0"/>
              <a:t> </a:t>
            </a:r>
            <a:r>
              <a:rPr lang="fi-FI" altLang="zh-Hans" dirty="0" err="1"/>
              <a:t>from</a:t>
            </a:r>
            <a:r>
              <a:rPr lang="fi-FI" altLang="zh-Hans" dirty="0"/>
              <a:t> </a:t>
            </a:r>
            <a:r>
              <a:rPr lang="fi-FI" altLang="zh-Hans" dirty="0" err="1"/>
              <a:t>cloud</a:t>
            </a:r>
            <a:r>
              <a:rPr lang="fi-FI" altLang="zh-Hans" dirty="0"/>
              <a:t> </a:t>
            </a:r>
            <a:r>
              <a:rPr lang="fi-FI" altLang="zh-Hans" dirty="0" err="1"/>
              <a:t>computing</a:t>
            </a:r>
            <a:r>
              <a:rPr lang="fi-FI" altLang="zh-Hans" dirty="0"/>
              <a:t>, </a:t>
            </a:r>
            <a:r>
              <a:rPr lang="fi-FI" altLang="zh-Hans" dirty="0" err="1"/>
              <a:t>the</a:t>
            </a:r>
            <a:r>
              <a:rPr lang="fi-FI" altLang="zh-Hans" dirty="0"/>
              <a:t> </a:t>
            </a:r>
            <a:r>
              <a:rPr lang="fi-FI" altLang="zh-Hans" dirty="0" err="1"/>
              <a:t>fog</a:t>
            </a:r>
            <a:r>
              <a:rPr lang="fi-FI" altLang="zh-Hans" dirty="0"/>
              <a:t> </a:t>
            </a:r>
            <a:r>
              <a:rPr lang="fi-FI" altLang="zh-Hans" dirty="0" err="1"/>
              <a:t>or</a:t>
            </a:r>
            <a:r>
              <a:rPr lang="fi-FI" altLang="zh-Hans" dirty="0"/>
              <a:t> </a:t>
            </a:r>
            <a:r>
              <a:rPr lang="fi-FI" altLang="zh-Hans" dirty="0" err="1"/>
              <a:t>we</a:t>
            </a:r>
            <a:r>
              <a:rPr lang="fi-FI" altLang="zh-Hans" dirty="0"/>
              <a:t> </a:t>
            </a:r>
            <a:r>
              <a:rPr lang="fi-FI" altLang="zh-Hans" dirty="0" err="1"/>
              <a:t>can</a:t>
            </a:r>
            <a:r>
              <a:rPr lang="fi-FI" altLang="zh-Hans" dirty="0"/>
              <a:t> </a:t>
            </a:r>
            <a:r>
              <a:rPr lang="fi-FI" altLang="zh-Hans" dirty="0" err="1"/>
              <a:t>call</a:t>
            </a:r>
            <a:r>
              <a:rPr lang="fi-FI" altLang="zh-Hans" dirty="0"/>
              <a:t> </a:t>
            </a:r>
            <a:r>
              <a:rPr lang="fi-FI" altLang="zh-Hans" dirty="0" err="1"/>
              <a:t>edge</a:t>
            </a:r>
            <a:r>
              <a:rPr lang="fi-FI" altLang="zh-Hans" dirty="0"/>
              <a:t> </a:t>
            </a:r>
            <a:r>
              <a:rPr lang="fi-FI" altLang="zh-Hans" dirty="0" err="1"/>
              <a:t>computing</a:t>
            </a:r>
            <a:r>
              <a:rPr lang="fi-FI" altLang="zh-Hans" dirty="0"/>
              <a:t>, is a </a:t>
            </a:r>
            <a:r>
              <a:rPr lang="fi-FI" altLang="zh-Hans" dirty="0" err="1"/>
              <a:t>new</a:t>
            </a:r>
            <a:r>
              <a:rPr lang="fi-FI" altLang="zh-Hans" dirty="0"/>
              <a:t> </a:t>
            </a:r>
            <a:r>
              <a:rPr lang="fi-FI" altLang="zh-Hans" dirty="0" err="1"/>
              <a:t>computing</a:t>
            </a:r>
            <a:r>
              <a:rPr lang="fi-FI" altLang="zh-Hans" dirty="0"/>
              <a:t> and </a:t>
            </a:r>
            <a:r>
              <a:rPr lang="fi-FI" altLang="zh-Hans" dirty="0" err="1"/>
              <a:t>communication</a:t>
            </a:r>
            <a:r>
              <a:rPr lang="fi-FI" altLang="zh-Hans" dirty="0"/>
              <a:t> </a:t>
            </a:r>
            <a:r>
              <a:rPr lang="fi-FI" altLang="zh-Hans" dirty="0" err="1"/>
              <a:t>menchanism</a:t>
            </a:r>
            <a:r>
              <a:rPr lang="fi-FI" altLang="zh-Hans" dirty="0"/>
              <a:t> </a:t>
            </a:r>
            <a:r>
              <a:rPr lang="fi-FI" altLang="zh-Hans" dirty="0" err="1"/>
              <a:t>that</a:t>
            </a:r>
            <a:r>
              <a:rPr lang="fi-FI" altLang="zh-Hans" dirty="0"/>
              <a:t> </a:t>
            </a:r>
            <a:r>
              <a:rPr lang="fi-FI" altLang="zh-Hans" dirty="0" err="1"/>
              <a:t>pushes</a:t>
            </a:r>
            <a:r>
              <a:rPr lang="fi-FI" altLang="zh-Hans" dirty="0"/>
              <a:t> </a:t>
            </a:r>
            <a:r>
              <a:rPr lang="fi-FI" altLang="zh-Hans" dirty="0" err="1"/>
              <a:t>the</a:t>
            </a:r>
            <a:r>
              <a:rPr lang="fi-FI" altLang="zh-Hans" dirty="0"/>
              <a:t> </a:t>
            </a:r>
            <a:r>
              <a:rPr lang="fi-FI" altLang="zh-Hans" dirty="0" err="1"/>
              <a:t>intelligence</a:t>
            </a:r>
            <a:r>
              <a:rPr lang="fi-FI" altLang="zh-Hans" dirty="0"/>
              <a:t> </a:t>
            </a:r>
            <a:r>
              <a:rPr lang="fi-FI" altLang="zh-Hans" dirty="0" err="1"/>
              <a:t>resource</a:t>
            </a:r>
            <a:r>
              <a:rPr lang="fi-FI" altLang="zh-Hans" dirty="0"/>
              <a:t> to </a:t>
            </a:r>
            <a:r>
              <a:rPr lang="fi-FI" altLang="zh-Hans" dirty="0" err="1"/>
              <a:t>the</a:t>
            </a:r>
            <a:r>
              <a:rPr lang="fi-FI" altLang="zh-Hans" dirty="0"/>
              <a:t> </a:t>
            </a:r>
            <a:r>
              <a:rPr lang="fi-FI" altLang="zh-Hans" dirty="0" err="1"/>
              <a:t>place</a:t>
            </a:r>
            <a:r>
              <a:rPr lang="fi-FI" altLang="zh-Hans" dirty="0"/>
              <a:t> </a:t>
            </a:r>
            <a:r>
              <a:rPr lang="fi-FI" altLang="zh-Hans" dirty="0" err="1"/>
              <a:t>where</a:t>
            </a:r>
            <a:r>
              <a:rPr lang="fi-FI" altLang="zh-Hans" dirty="0"/>
              <a:t> </a:t>
            </a:r>
            <a:r>
              <a:rPr lang="fi-FI" altLang="zh-Hans" dirty="0" err="1"/>
              <a:t>the</a:t>
            </a:r>
            <a:r>
              <a:rPr lang="fi-FI" altLang="zh-Hans" dirty="0"/>
              <a:t> data </a:t>
            </a:r>
            <a:r>
              <a:rPr lang="fi-FI" altLang="zh-Hans" dirty="0" err="1"/>
              <a:t>generated</a:t>
            </a:r>
            <a:r>
              <a:rPr lang="fi-FI" altLang="zh-Hans" dirty="0"/>
              <a:t> and act </a:t>
            </a:r>
            <a:r>
              <a:rPr lang="fi-FI" altLang="zh-Hans" dirty="0" err="1"/>
              <a:t>upon</a:t>
            </a:r>
            <a:r>
              <a:rPr lang="fi-FI" altLang="zh-Hans" dirty="0"/>
              <a:t>. Here, </a:t>
            </a:r>
            <a:r>
              <a:rPr lang="fi-FI" altLang="zh-Hans" dirty="0" err="1"/>
              <a:t>we</a:t>
            </a:r>
            <a:r>
              <a:rPr lang="fi-FI" altLang="zh-Hans" dirty="0"/>
              <a:t> </a:t>
            </a:r>
            <a:r>
              <a:rPr lang="fi-FI" altLang="zh-Hans" dirty="0" err="1"/>
              <a:t>adopt</a:t>
            </a:r>
            <a:r>
              <a:rPr lang="fi-FI" altLang="zh-Hans" dirty="0"/>
              <a:t> </a:t>
            </a:r>
            <a:r>
              <a:rPr lang="fi-FI" altLang="zh-Hans" dirty="0" err="1"/>
              <a:t>the</a:t>
            </a:r>
            <a:r>
              <a:rPr lang="fi-FI" altLang="zh-Hans" dirty="0"/>
              <a:t> </a:t>
            </a:r>
            <a:r>
              <a:rPr lang="fi-FI" altLang="zh-Hans" dirty="0" err="1"/>
              <a:t>concept</a:t>
            </a:r>
            <a:r>
              <a:rPr lang="fi-FI" altLang="zh-Hans" dirty="0"/>
              <a:t> of </a:t>
            </a:r>
            <a:r>
              <a:rPr lang="fi-FI" altLang="zh-Hans" dirty="0" err="1"/>
              <a:t>fog</a:t>
            </a:r>
            <a:r>
              <a:rPr lang="fi-FI" altLang="zh-Hans" dirty="0"/>
              <a:t> </a:t>
            </a:r>
            <a:r>
              <a:rPr lang="fi-FI" altLang="zh-Hans" dirty="0" err="1"/>
              <a:t>computing</a:t>
            </a:r>
            <a:r>
              <a:rPr lang="fi-FI" altLang="zh-Hans" dirty="0"/>
              <a:t> into </a:t>
            </a:r>
            <a:r>
              <a:rPr lang="fi-FI" altLang="zh-Hans" dirty="0" err="1"/>
              <a:t>vehicular</a:t>
            </a:r>
            <a:r>
              <a:rPr lang="fi-FI" altLang="zh-Hans" dirty="0"/>
              <a:t> </a:t>
            </a:r>
            <a:r>
              <a:rPr lang="fi-FI" altLang="zh-Hans" dirty="0" err="1"/>
              <a:t>network</a:t>
            </a:r>
            <a:r>
              <a:rPr lang="fi-FI" altLang="zh-Hans" dirty="0"/>
              <a:t> and </a:t>
            </a:r>
            <a:r>
              <a:rPr lang="fi-FI" altLang="zh-Hans" dirty="0" err="1"/>
              <a:t>propose</a:t>
            </a:r>
            <a:r>
              <a:rPr lang="fi-FI" altLang="zh-Hans" dirty="0"/>
              <a:t> a </a:t>
            </a:r>
            <a:r>
              <a:rPr lang="fi-FI" altLang="zh-Hans" dirty="0" err="1"/>
              <a:t>new</a:t>
            </a:r>
            <a:r>
              <a:rPr lang="fi-FI" altLang="zh-Hans" dirty="0"/>
              <a:t> </a:t>
            </a:r>
            <a:r>
              <a:rPr lang="fi-FI" altLang="zh-Hans" dirty="0" err="1"/>
              <a:t>architecture</a:t>
            </a:r>
            <a:r>
              <a:rPr lang="fi-FI" altLang="zh-Hans" dirty="0"/>
              <a:t>, </a:t>
            </a:r>
            <a:r>
              <a:rPr lang="fi-FI" altLang="zh-Hans" dirty="0" err="1"/>
              <a:t>called</a:t>
            </a:r>
            <a:r>
              <a:rPr lang="fi-FI" altLang="zh-Hans" dirty="0"/>
              <a:t> </a:t>
            </a:r>
            <a:r>
              <a:rPr lang="fi-FI" altLang="zh-Hans" dirty="0" err="1"/>
              <a:t>vehicular</a:t>
            </a:r>
            <a:r>
              <a:rPr lang="fi-FI" altLang="zh-Hans" dirty="0"/>
              <a:t> </a:t>
            </a:r>
            <a:r>
              <a:rPr lang="fi-FI" altLang="zh-Hans" dirty="0" err="1"/>
              <a:t>fog</a:t>
            </a:r>
            <a:r>
              <a:rPr lang="fi-FI" altLang="zh-Hans" dirty="0"/>
              <a:t> </a:t>
            </a:r>
            <a:r>
              <a:rPr lang="fi-FI" altLang="zh-Hans" dirty="0" err="1"/>
              <a:t>computing</a:t>
            </a:r>
            <a:r>
              <a:rPr lang="fi-FI" altLang="zh-Hans" dirty="0"/>
              <a:t>. For </a:t>
            </a:r>
            <a:r>
              <a:rPr lang="fi-FI" altLang="zh-Hans" dirty="0" err="1"/>
              <a:t>simple</a:t>
            </a:r>
            <a:r>
              <a:rPr lang="fi-FI" altLang="zh-Hans" dirty="0"/>
              <a:t>, </a:t>
            </a:r>
            <a:r>
              <a:rPr lang="fi-FI" altLang="zh-Hans" dirty="0" err="1"/>
              <a:t>we</a:t>
            </a:r>
            <a:r>
              <a:rPr lang="fi-FI" altLang="zh-Hans" dirty="0"/>
              <a:t> </a:t>
            </a:r>
            <a:r>
              <a:rPr lang="fi-FI" altLang="zh-Hans" dirty="0" err="1"/>
              <a:t>call</a:t>
            </a:r>
            <a:r>
              <a:rPr lang="fi-FI" altLang="zh-Hans" dirty="0"/>
              <a:t> it VFC. </a:t>
            </a:r>
          </a:p>
          <a:p>
            <a:endParaRPr lang="fi-FI" altLang="zh-Hans" dirty="0"/>
          </a:p>
          <a:p>
            <a:r>
              <a:rPr lang="fi-FI" altLang="zh-Hans" dirty="0"/>
              <a:t>In VFC, </a:t>
            </a:r>
            <a:r>
              <a:rPr lang="fi-FI" altLang="zh-Hans" dirty="0" err="1"/>
              <a:t>we</a:t>
            </a:r>
            <a:r>
              <a:rPr lang="zh-Hans" altLang="fi-FI" dirty="0"/>
              <a:t> </a:t>
            </a:r>
            <a:r>
              <a:rPr lang="fi-FI" altLang="zh-Hans" dirty="0" err="1"/>
              <a:t>turn</a:t>
            </a:r>
            <a:r>
              <a:rPr lang="zh-Hans" altLang="fi-FI" dirty="0"/>
              <a:t> </a:t>
            </a:r>
            <a:r>
              <a:rPr lang="fi-FI" altLang="zh-Hans" dirty="0" err="1"/>
              <a:t>some</a:t>
            </a:r>
            <a:r>
              <a:rPr lang="zh-Hans" altLang="fi-FI" dirty="0"/>
              <a:t> </a:t>
            </a:r>
            <a:r>
              <a:rPr lang="fi-FI" altLang="zh-Hans" dirty="0" err="1"/>
              <a:t>specific</a:t>
            </a:r>
            <a:r>
              <a:rPr lang="zh-Hans" altLang="fi-FI" dirty="0"/>
              <a:t> </a:t>
            </a:r>
            <a:r>
              <a:rPr lang="fi-FI" altLang="zh-Hans" dirty="0" err="1"/>
              <a:t>vehicles</a:t>
            </a:r>
            <a:r>
              <a:rPr lang="fi-FI" altLang="zh-Hans" dirty="0"/>
              <a:t>,</a:t>
            </a:r>
            <a:r>
              <a:rPr lang="zh-Hans" altLang="fi-FI" dirty="0"/>
              <a:t> </a:t>
            </a:r>
            <a:r>
              <a:rPr lang="fi-FI" altLang="zh-Hans" dirty="0" err="1"/>
              <a:t>such</a:t>
            </a:r>
            <a:r>
              <a:rPr lang="zh-Hans" altLang="fi-FI" dirty="0"/>
              <a:t> </a:t>
            </a:r>
            <a:r>
              <a:rPr lang="fi-FI" altLang="zh-Hans" dirty="0"/>
              <a:t>as</a:t>
            </a:r>
            <a:r>
              <a:rPr lang="zh-Hans" altLang="fi-FI" dirty="0"/>
              <a:t> </a:t>
            </a:r>
            <a:r>
              <a:rPr lang="fi-FI" altLang="zh-Hans" dirty="0" err="1"/>
              <a:t>buses</a:t>
            </a:r>
            <a:r>
              <a:rPr lang="zh-Hans" altLang="fi-FI" dirty="0"/>
              <a:t> </a:t>
            </a:r>
            <a:r>
              <a:rPr lang="fi-FI" altLang="zh-Hans" dirty="0"/>
              <a:t>and</a:t>
            </a:r>
            <a:r>
              <a:rPr lang="zh-Hans" altLang="fi-FI" dirty="0"/>
              <a:t> </a:t>
            </a:r>
            <a:r>
              <a:rPr lang="fi-FI" altLang="zh-Hans" dirty="0" err="1"/>
              <a:t>taxis</a:t>
            </a:r>
            <a:r>
              <a:rPr lang="zh-Hans" altLang="fi-FI" dirty="0"/>
              <a:t> </a:t>
            </a:r>
            <a:r>
              <a:rPr lang="fi-FI" altLang="zh-Hans" dirty="0"/>
              <a:t>into</a:t>
            </a:r>
            <a:r>
              <a:rPr lang="zh-Hans" altLang="fi-FI" dirty="0"/>
              <a:t> </a:t>
            </a:r>
            <a:r>
              <a:rPr lang="fi-FI" altLang="zh-Hans" dirty="0" err="1"/>
              <a:t>edge</a:t>
            </a:r>
            <a:r>
              <a:rPr lang="zh-Hans" altLang="fi-FI" dirty="0"/>
              <a:t> </a:t>
            </a:r>
            <a:r>
              <a:rPr lang="fi-FI" altLang="zh-Hans" dirty="0" err="1"/>
              <a:t>servers</a:t>
            </a:r>
            <a:r>
              <a:rPr lang="zh-Hans" altLang="fi-FI" dirty="0"/>
              <a:t> </a:t>
            </a:r>
            <a:r>
              <a:rPr lang="fi-FI" altLang="zh-Hans" dirty="0"/>
              <a:t>and</a:t>
            </a:r>
            <a:r>
              <a:rPr lang="zh-Hans" altLang="fi-FI" dirty="0"/>
              <a:t> </a:t>
            </a:r>
            <a:r>
              <a:rPr lang="fi-FI" altLang="zh-Hans" dirty="0" err="1"/>
              <a:t>we</a:t>
            </a:r>
            <a:r>
              <a:rPr lang="zh-Hans" altLang="fi-FI" dirty="0"/>
              <a:t> </a:t>
            </a:r>
            <a:r>
              <a:rPr lang="fi-FI" altLang="zh-Hans" dirty="0" err="1"/>
              <a:t>call</a:t>
            </a:r>
            <a:r>
              <a:rPr lang="zh-Hans" altLang="fi-FI" dirty="0"/>
              <a:t> </a:t>
            </a:r>
            <a:r>
              <a:rPr lang="fi-FI" altLang="zh-Hans" dirty="0" err="1"/>
              <a:t>them</a:t>
            </a:r>
            <a:r>
              <a:rPr lang="zh-Hans" altLang="fi-FI" dirty="0"/>
              <a:t> </a:t>
            </a:r>
            <a:r>
              <a:rPr lang="fi-FI" altLang="zh-Hans" dirty="0"/>
              <a:t>mobile</a:t>
            </a:r>
            <a:r>
              <a:rPr lang="zh-Hans" altLang="fi-FI" dirty="0"/>
              <a:t> </a:t>
            </a:r>
            <a:r>
              <a:rPr lang="fi-FI" altLang="zh-Hans" dirty="0" err="1"/>
              <a:t>fog</a:t>
            </a:r>
            <a:r>
              <a:rPr lang="zh-Hans" altLang="fi-FI" dirty="0"/>
              <a:t> </a:t>
            </a:r>
            <a:r>
              <a:rPr lang="fi-FI" altLang="zh-Hans" dirty="0" err="1"/>
              <a:t>nodes</a:t>
            </a:r>
            <a:r>
              <a:rPr lang="fi-FI" altLang="zh-Hans" dirty="0"/>
              <a:t>.</a:t>
            </a:r>
            <a:r>
              <a:rPr lang="zh-Hans" altLang="fi-FI" dirty="0"/>
              <a:t> </a:t>
            </a:r>
            <a:r>
              <a:rPr lang="fi-FI" altLang="zh-Hans" dirty="0" err="1"/>
              <a:t>Furthermore</a:t>
            </a:r>
            <a:r>
              <a:rPr lang="fi-FI" altLang="zh-Hans" dirty="0"/>
              <a:t>,</a:t>
            </a:r>
            <a:r>
              <a:rPr lang="zh-Hans" altLang="fi-FI" dirty="0"/>
              <a:t> </a:t>
            </a:r>
            <a:r>
              <a:rPr lang="fi-FI" altLang="zh-Hans" dirty="0" err="1"/>
              <a:t>we</a:t>
            </a:r>
            <a:r>
              <a:rPr lang="zh-Hans" altLang="fi-FI" dirty="0"/>
              <a:t> </a:t>
            </a:r>
            <a:r>
              <a:rPr lang="fi-FI" altLang="zh-Hans" dirty="0" err="1"/>
              <a:t>turn</a:t>
            </a:r>
            <a:r>
              <a:rPr lang="zh-Hans" altLang="fi-FI" dirty="0"/>
              <a:t> </a:t>
            </a:r>
            <a:r>
              <a:rPr lang="fi-FI" altLang="zh-Hans" dirty="0" err="1"/>
              <a:t>some</a:t>
            </a:r>
            <a:r>
              <a:rPr lang="zh-Hans" altLang="fi-FI" dirty="0"/>
              <a:t> </a:t>
            </a:r>
            <a:r>
              <a:rPr lang="fi-FI" altLang="zh-Hans" dirty="0" err="1"/>
              <a:t>infrastructures</a:t>
            </a:r>
            <a:r>
              <a:rPr lang="fi-FI" altLang="zh-Hans" dirty="0"/>
              <a:t>,</a:t>
            </a:r>
            <a:r>
              <a:rPr lang="zh-Hans" altLang="fi-FI" dirty="0"/>
              <a:t> </a:t>
            </a:r>
            <a:r>
              <a:rPr lang="fi-FI" altLang="zh-Hans" dirty="0" err="1"/>
              <a:t>such</a:t>
            </a:r>
            <a:r>
              <a:rPr lang="zh-Hans" altLang="fi-FI" dirty="0"/>
              <a:t> </a:t>
            </a:r>
            <a:r>
              <a:rPr lang="fi-FI" altLang="zh-Hans" dirty="0"/>
              <a:t>as</a:t>
            </a:r>
            <a:r>
              <a:rPr lang="zh-Hans" altLang="fi-FI" dirty="0"/>
              <a:t> </a:t>
            </a:r>
            <a:r>
              <a:rPr lang="fi-FI" altLang="zh-Hans" dirty="0" err="1"/>
              <a:t>base</a:t>
            </a:r>
            <a:r>
              <a:rPr lang="zh-Hans" altLang="fi-FI" dirty="0"/>
              <a:t> </a:t>
            </a:r>
            <a:r>
              <a:rPr lang="fi-FI" altLang="zh-Hans" dirty="0" err="1"/>
              <a:t>stations</a:t>
            </a:r>
            <a:r>
              <a:rPr lang="zh-Hans" altLang="fi-FI" dirty="0"/>
              <a:t> </a:t>
            </a:r>
            <a:r>
              <a:rPr lang="fi-FI" altLang="zh-Hans" dirty="0"/>
              <a:t>and</a:t>
            </a:r>
            <a:r>
              <a:rPr lang="zh-Hans" altLang="fi-FI" dirty="0"/>
              <a:t> </a:t>
            </a:r>
            <a:r>
              <a:rPr lang="fi-FI" altLang="zh-Hans" dirty="0" err="1"/>
              <a:t>road</a:t>
            </a:r>
            <a:r>
              <a:rPr lang="zh-Hans" altLang="fi-FI" dirty="0"/>
              <a:t> </a:t>
            </a:r>
            <a:r>
              <a:rPr lang="fi-FI" altLang="zh-Hans" dirty="0"/>
              <a:t>side</a:t>
            </a:r>
            <a:r>
              <a:rPr lang="zh-Hans" altLang="fi-FI" dirty="0"/>
              <a:t> </a:t>
            </a:r>
            <a:r>
              <a:rPr lang="fi-FI" altLang="zh-Hans" dirty="0" err="1"/>
              <a:t>units</a:t>
            </a:r>
            <a:r>
              <a:rPr lang="zh-Hans" altLang="fi-FI" dirty="0"/>
              <a:t> </a:t>
            </a:r>
            <a:r>
              <a:rPr lang="fi-FI" altLang="zh-Hans" dirty="0"/>
              <a:t>into</a:t>
            </a:r>
            <a:r>
              <a:rPr lang="zh-Hans" altLang="fi-FI" dirty="0"/>
              <a:t> </a:t>
            </a:r>
            <a:r>
              <a:rPr lang="fi-FI" altLang="zh-Hans" dirty="0" err="1"/>
              <a:t>stationary</a:t>
            </a:r>
            <a:r>
              <a:rPr lang="zh-Hans" altLang="fi-FI" dirty="0"/>
              <a:t> </a:t>
            </a:r>
            <a:r>
              <a:rPr lang="fi-FI" altLang="zh-Hans" dirty="0" err="1"/>
              <a:t>fog</a:t>
            </a:r>
            <a:r>
              <a:rPr lang="zh-Hans" altLang="fi-FI" dirty="0"/>
              <a:t> </a:t>
            </a:r>
            <a:r>
              <a:rPr lang="fi-FI" altLang="zh-Hans" dirty="0" err="1"/>
              <a:t>nodes</a:t>
            </a:r>
            <a:r>
              <a:rPr lang="fi-FI" altLang="zh-Hans" dirty="0"/>
              <a:t>.</a:t>
            </a:r>
            <a:r>
              <a:rPr lang="zh-Hans" altLang="fi-FI" dirty="0"/>
              <a:t> </a:t>
            </a:r>
            <a:r>
              <a:rPr lang="fi-FI" altLang="zh-Hans" dirty="0"/>
              <a:t>As</a:t>
            </a:r>
            <a:r>
              <a:rPr lang="zh-Hans" altLang="fi-FI" dirty="0"/>
              <a:t> </a:t>
            </a:r>
            <a:r>
              <a:rPr lang="fi-FI" altLang="zh-Hans" dirty="0" err="1"/>
              <a:t>shown</a:t>
            </a:r>
            <a:r>
              <a:rPr lang="zh-Hans" altLang="fi-FI" dirty="0"/>
              <a:t> </a:t>
            </a:r>
            <a:r>
              <a:rPr lang="fi-FI" altLang="zh-Hans" dirty="0"/>
              <a:t>in</a:t>
            </a:r>
            <a:r>
              <a:rPr lang="zh-Hans" altLang="fi-FI" dirty="0"/>
              <a:t> </a:t>
            </a:r>
            <a:r>
              <a:rPr lang="fi-FI" altLang="zh-Hans" dirty="0" err="1"/>
              <a:t>the</a:t>
            </a:r>
            <a:r>
              <a:rPr lang="zh-Hans" altLang="fi-FI" dirty="0"/>
              <a:t> </a:t>
            </a:r>
            <a:r>
              <a:rPr lang="fi-FI" altLang="zh-Hans" dirty="0" err="1"/>
              <a:t>slide</a:t>
            </a:r>
            <a:r>
              <a:rPr lang="fi-FI" altLang="zh-Hans" dirty="0"/>
              <a:t>,</a:t>
            </a:r>
            <a:r>
              <a:rPr lang="zh-Hans" altLang="fi-FI" dirty="0"/>
              <a:t> </a:t>
            </a:r>
            <a:r>
              <a:rPr lang="fi-FI" altLang="zh-Hans" dirty="0" err="1"/>
              <a:t>the</a:t>
            </a:r>
            <a:r>
              <a:rPr lang="zh-Hans" altLang="fi-FI" dirty="0"/>
              <a:t> </a:t>
            </a:r>
            <a:r>
              <a:rPr lang="fi-FI" altLang="zh-Hans" dirty="0" err="1"/>
              <a:t>client</a:t>
            </a:r>
            <a:r>
              <a:rPr lang="zh-Hans" altLang="fi-FI" dirty="0"/>
              <a:t> </a:t>
            </a:r>
            <a:r>
              <a:rPr lang="fi-FI" altLang="zh-Hans" dirty="0" err="1"/>
              <a:t>vehicle</a:t>
            </a:r>
            <a:r>
              <a:rPr lang="zh-Hans" altLang="fi-FI" dirty="0"/>
              <a:t> </a:t>
            </a:r>
            <a:r>
              <a:rPr lang="fi-FI" altLang="zh-Hans" dirty="0" err="1"/>
              <a:t>can</a:t>
            </a:r>
            <a:r>
              <a:rPr lang="zh-Hans" altLang="fi-FI" dirty="0"/>
              <a:t> </a:t>
            </a:r>
            <a:r>
              <a:rPr lang="fi-FI" altLang="zh-Hans" dirty="0" err="1"/>
              <a:t>transmit</a:t>
            </a:r>
            <a:r>
              <a:rPr lang="zh-Hans" altLang="fi-FI" dirty="0"/>
              <a:t> </a:t>
            </a:r>
            <a:r>
              <a:rPr lang="fi-FI" altLang="zh-Hans" dirty="0" err="1"/>
              <a:t>the</a:t>
            </a:r>
            <a:r>
              <a:rPr lang="zh-Hans" altLang="fi-FI" dirty="0"/>
              <a:t> </a:t>
            </a:r>
            <a:r>
              <a:rPr lang="fi-FI" altLang="zh-Hans" dirty="0"/>
              <a:t>on-</a:t>
            </a:r>
            <a:r>
              <a:rPr lang="fi-FI" altLang="zh-Hans" dirty="0" err="1"/>
              <a:t>board</a:t>
            </a:r>
            <a:r>
              <a:rPr lang="zh-Hans" altLang="fi-FI" dirty="0"/>
              <a:t> </a:t>
            </a:r>
            <a:r>
              <a:rPr lang="fi-FI" altLang="zh-Hans" dirty="0"/>
              <a:t>video</a:t>
            </a:r>
            <a:r>
              <a:rPr lang="zh-Hans" altLang="fi-FI" dirty="0"/>
              <a:t> </a:t>
            </a:r>
            <a:r>
              <a:rPr lang="fi-FI" altLang="zh-Hans" dirty="0" err="1"/>
              <a:t>or</a:t>
            </a:r>
            <a:r>
              <a:rPr lang="zh-Hans" altLang="fi-FI" dirty="0"/>
              <a:t> </a:t>
            </a:r>
            <a:r>
              <a:rPr lang="fi-FI" altLang="zh-Hans" dirty="0"/>
              <a:t>image</a:t>
            </a:r>
            <a:r>
              <a:rPr lang="zh-Hans" altLang="fi-FI" dirty="0"/>
              <a:t> </a:t>
            </a:r>
            <a:r>
              <a:rPr lang="fi-FI" altLang="zh-Hans" dirty="0"/>
              <a:t>to</a:t>
            </a:r>
            <a:r>
              <a:rPr lang="zh-Hans" altLang="fi-FI" dirty="0"/>
              <a:t> </a:t>
            </a:r>
            <a:r>
              <a:rPr lang="fi-FI" altLang="zh-Hans" dirty="0" err="1"/>
              <a:t>the</a:t>
            </a:r>
            <a:r>
              <a:rPr lang="zh-Hans" altLang="fi-FI" dirty="0"/>
              <a:t> </a:t>
            </a:r>
            <a:r>
              <a:rPr lang="fi-FI" altLang="zh-Hans" dirty="0" err="1"/>
              <a:t>fog</a:t>
            </a:r>
            <a:r>
              <a:rPr lang="zh-Hans" altLang="fi-FI" dirty="0"/>
              <a:t> </a:t>
            </a:r>
            <a:r>
              <a:rPr lang="fi-FI" altLang="zh-Hans" dirty="0" err="1"/>
              <a:t>ndoes</a:t>
            </a:r>
            <a:r>
              <a:rPr lang="zh-Hans" altLang="fi-FI" dirty="0"/>
              <a:t> </a:t>
            </a:r>
            <a:r>
              <a:rPr lang="fi-FI" altLang="zh-Hans" dirty="0" err="1"/>
              <a:t>within</a:t>
            </a:r>
            <a:r>
              <a:rPr lang="zh-Hans" altLang="fi-FI" dirty="0"/>
              <a:t> </a:t>
            </a:r>
            <a:r>
              <a:rPr lang="fi-FI" altLang="zh-Hans" dirty="0" err="1"/>
              <a:t>one</a:t>
            </a:r>
            <a:r>
              <a:rPr lang="fi-FI" altLang="zh-Hans" dirty="0"/>
              <a:t>-hop</a:t>
            </a:r>
            <a:r>
              <a:rPr lang="zh-Hans" altLang="fi-FI" dirty="0"/>
              <a:t> </a:t>
            </a:r>
            <a:r>
              <a:rPr lang="fi-FI" altLang="zh-Hans" dirty="0"/>
              <a:t>and</a:t>
            </a:r>
            <a:r>
              <a:rPr lang="zh-Hans" altLang="fi-FI" dirty="0"/>
              <a:t> </a:t>
            </a:r>
            <a:r>
              <a:rPr lang="fi-FI" altLang="zh-Hans" dirty="0" err="1"/>
              <a:t>the</a:t>
            </a:r>
            <a:r>
              <a:rPr lang="zh-Hans" altLang="fi-FI" dirty="0"/>
              <a:t> </a:t>
            </a:r>
            <a:r>
              <a:rPr lang="fi-FI" altLang="zh-Hans" dirty="0" err="1"/>
              <a:t>application</a:t>
            </a:r>
            <a:r>
              <a:rPr lang="zh-Hans" altLang="fi-FI" dirty="0"/>
              <a:t> </a:t>
            </a:r>
            <a:r>
              <a:rPr lang="fi-FI" altLang="zh-Hans" dirty="0" err="1"/>
              <a:t>services</a:t>
            </a:r>
            <a:r>
              <a:rPr lang="zh-Hans" altLang="fi-FI" dirty="0"/>
              <a:t> </a:t>
            </a:r>
            <a:r>
              <a:rPr lang="fi-FI" altLang="zh-Hans" dirty="0" err="1"/>
              <a:t>can</a:t>
            </a:r>
            <a:r>
              <a:rPr lang="zh-Hans" altLang="fi-FI" dirty="0"/>
              <a:t> </a:t>
            </a:r>
            <a:r>
              <a:rPr lang="fi-FI" altLang="zh-Hans" dirty="0" err="1"/>
              <a:t>also</a:t>
            </a:r>
            <a:r>
              <a:rPr lang="zh-Hans" altLang="fi-FI" dirty="0"/>
              <a:t> </a:t>
            </a:r>
            <a:r>
              <a:rPr lang="fi-FI" altLang="zh-Hans" dirty="0" err="1"/>
              <a:t>be</a:t>
            </a:r>
            <a:r>
              <a:rPr lang="zh-Hans" altLang="fi-FI" dirty="0"/>
              <a:t> </a:t>
            </a:r>
            <a:r>
              <a:rPr lang="fi-FI" altLang="zh-Hans" dirty="0" err="1"/>
              <a:t>conducted</a:t>
            </a:r>
            <a:r>
              <a:rPr lang="zh-Hans" altLang="fi-FI" dirty="0"/>
              <a:t> </a:t>
            </a:r>
            <a:r>
              <a:rPr lang="fi-FI" altLang="zh-Hans" dirty="0" err="1"/>
              <a:t>upon</a:t>
            </a:r>
            <a:r>
              <a:rPr lang="zh-Hans" altLang="fi-FI" dirty="0"/>
              <a:t> </a:t>
            </a:r>
            <a:r>
              <a:rPr lang="fi-FI" altLang="zh-Hans" dirty="0" err="1"/>
              <a:t>the</a:t>
            </a:r>
            <a:r>
              <a:rPr lang="zh-Hans" altLang="fi-FI" dirty="0"/>
              <a:t> </a:t>
            </a:r>
            <a:r>
              <a:rPr lang="fi-FI" altLang="zh-Hans" dirty="0" err="1"/>
              <a:t>fog</a:t>
            </a:r>
            <a:r>
              <a:rPr lang="zh-Hans" altLang="fi-FI" dirty="0"/>
              <a:t> </a:t>
            </a:r>
            <a:r>
              <a:rPr lang="fi-FI" altLang="zh-Hans" dirty="0" err="1"/>
              <a:t>nodes</a:t>
            </a:r>
            <a:r>
              <a:rPr lang="fi-FI" altLang="zh-Hans" dirty="0"/>
              <a:t>.</a:t>
            </a:r>
            <a:r>
              <a:rPr lang="zh-Hans" altLang="fi-FI" dirty="0"/>
              <a:t> </a:t>
            </a:r>
            <a:endParaRPr lang="en-GB" altLang="zh-Hans" dirty="0"/>
          </a:p>
          <a:p>
            <a:endParaRPr lang="en-GB" dirty="0"/>
          </a:p>
          <a:p>
            <a:r>
              <a:rPr lang="en-GB" dirty="0"/>
              <a:t>Compare with vehicular cloud computing, VFC has some benefits. </a:t>
            </a:r>
            <a:r>
              <a:rPr lang="fi-FI" altLang="zh-Hans" dirty="0" err="1"/>
              <a:t>First</a:t>
            </a:r>
            <a:r>
              <a:rPr lang="fi-FI" altLang="zh-Hans" dirty="0"/>
              <a:t>,</a:t>
            </a:r>
            <a:r>
              <a:rPr lang="zh-Hans" altLang="fi-FI" dirty="0"/>
              <a:t> </a:t>
            </a:r>
            <a:r>
              <a:rPr lang="fi-FI" altLang="zh-Hans" dirty="0" err="1"/>
              <a:t>the</a:t>
            </a:r>
            <a:r>
              <a:rPr lang="zh-Hans" altLang="fi-FI" dirty="0"/>
              <a:t> </a:t>
            </a:r>
            <a:r>
              <a:rPr lang="fi-FI" altLang="zh-Hans" dirty="0" err="1"/>
              <a:t>communication</a:t>
            </a:r>
            <a:r>
              <a:rPr lang="zh-Hans" altLang="fi-FI" dirty="0"/>
              <a:t> </a:t>
            </a:r>
            <a:r>
              <a:rPr lang="fi-FI" altLang="zh-Hans" dirty="0" err="1"/>
              <a:t>between</a:t>
            </a:r>
            <a:r>
              <a:rPr lang="zh-Hans" altLang="fi-FI" dirty="0"/>
              <a:t> </a:t>
            </a:r>
            <a:r>
              <a:rPr lang="fi-FI" altLang="zh-Hans" dirty="0" err="1"/>
              <a:t>the</a:t>
            </a:r>
            <a:r>
              <a:rPr lang="zh-Hans" altLang="fi-FI" dirty="0"/>
              <a:t> </a:t>
            </a:r>
            <a:r>
              <a:rPr lang="fi-FI" altLang="zh-Hans" dirty="0" err="1"/>
              <a:t>clients</a:t>
            </a:r>
            <a:r>
              <a:rPr lang="zh-Hans" altLang="fi-FI" dirty="0"/>
              <a:t> </a:t>
            </a:r>
            <a:r>
              <a:rPr lang="fi-FI" altLang="zh-Hans" dirty="0"/>
              <a:t>and</a:t>
            </a:r>
            <a:r>
              <a:rPr lang="zh-Hans" altLang="fi-FI" dirty="0"/>
              <a:t> </a:t>
            </a:r>
            <a:r>
              <a:rPr lang="fi-FI" altLang="zh-Hans" dirty="0" err="1"/>
              <a:t>servers</a:t>
            </a:r>
            <a:r>
              <a:rPr lang="zh-Hans" altLang="fi-FI" dirty="0"/>
              <a:t> </a:t>
            </a:r>
            <a:r>
              <a:rPr lang="fi-FI" altLang="zh-Hans" dirty="0"/>
              <a:t>is</a:t>
            </a:r>
            <a:r>
              <a:rPr lang="zh-Hans" altLang="fi-FI" dirty="0"/>
              <a:t> </a:t>
            </a:r>
            <a:r>
              <a:rPr lang="fi-FI" altLang="zh-Hans" dirty="0" err="1"/>
              <a:t>limited</a:t>
            </a:r>
            <a:r>
              <a:rPr lang="zh-Hans" altLang="fi-FI" dirty="0"/>
              <a:t> </a:t>
            </a:r>
            <a:r>
              <a:rPr lang="fi-FI" altLang="zh-Hans" dirty="0" err="1"/>
              <a:t>within</a:t>
            </a:r>
            <a:r>
              <a:rPr lang="zh-Hans" altLang="fi-FI" dirty="0"/>
              <a:t> </a:t>
            </a:r>
            <a:r>
              <a:rPr lang="fi-FI" altLang="zh-Hans" dirty="0" err="1"/>
              <a:t>one</a:t>
            </a:r>
            <a:r>
              <a:rPr lang="fi-FI" altLang="zh-Hans" dirty="0"/>
              <a:t>-hop,</a:t>
            </a:r>
            <a:r>
              <a:rPr lang="zh-Hans" altLang="fi-FI" dirty="0"/>
              <a:t> </a:t>
            </a:r>
            <a:r>
              <a:rPr lang="fi-FI" altLang="zh-Hans" dirty="0" err="1"/>
              <a:t>thus</a:t>
            </a:r>
            <a:r>
              <a:rPr lang="zh-Hans" altLang="fi-FI" dirty="0"/>
              <a:t> </a:t>
            </a:r>
            <a:r>
              <a:rPr lang="fi-FI" altLang="zh-Hans" dirty="0" err="1"/>
              <a:t>shortcut</a:t>
            </a:r>
            <a:r>
              <a:rPr lang="zh-Hans" altLang="fi-FI" dirty="0"/>
              <a:t> </a:t>
            </a:r>
            <a:r>
              <a:rPr lang="fi-FI" altLang="zh-Hans" dirty="0" err="1"/>
              <a:t>the</a:t>
            </a:r>
            <a:r>
              <a:rPr lang="zh-Hans" altLang="fi-FI" dirty="0"/>
              <a:t> </a:t>
            </a:r>
            <a:r>
              <a:rPr lang="fi-FI" altLang="zh-Hans" dirty="0" err="1"/>
              <a:t>communication</a:t>
            </a:r>
            <a:r>
              <a:rPr lang="zh-Hans" altLang="fi-FI" dirty="0"/>
              <a:t> </a:t>
            </a:r>
            <a:r>
              <a:rPr lang="fi-FI" altLang="zh-Hans" dirty="0" err="1"/>
              <a:t>hops</a:t>
            </a:r>
            <a:r>
              <a:rPr lang="fi-FI" altLang="zh-Hans" dirty="0"/>
              <a:t> and transmission </a:t>
            </a:r>
            <a:r>
              <a:rPr lang="fi-FI" altLang="zh-Hans" dirty="0" err="1"/>
              <a:t>latency</a:t>
            </a:r>
            <a:r>
              <a:rPr lang="fi-FI" altLang="zh-Hans" dirty="0"/>
              <a:t>.</a:t>
            </a:r>
            <a:r>
              <a:rPr lang="zh-Hans" altLang="fi-FI" dirty="0"/>
              <a:t> </a:t>
            </a:r>
            <a:r>
              <a:rPr lang="fi-FI" altLang="zh-Hans" dirty="0"/>
              <a:t>Second,</a:t>
            </a:r>
            <a:r>
              <a:rPr lang="zh-Hans" altLang="fi-FI" dirty="0"/>
              <a:t> </a:t>
            </a:r>
            <a:r>
              <a:rPr lang="fi-FI" altLang="zh-Hans" dirty="0" err="1"/>
              <a:t>since</a:t>
            </a:r>
            <a:r>
              <a:rPr lang="zh-Hans" altLang="fi-FI" dirty="0"/>
              <a:t> </a:t>
            </a:r>
            <a:r>
              <a:rPr lang="fi-FI" altLang="zh-Hans" dirty="0" err="1"/>
              <a:t>some</a:t>
            </a:r>
            <a:r>
              <a:rPr lang="zh-Hans" altLang="fi-FI" dirty="0"/>
              <a:t> </a:t>
            </a:r>
            <a:r>
              <a:rPr lang="fi-FI" altLang="zh-Hans" dirty="0" err="1"/>
              <a:t>fog</a:t>
            </a:r>
            <a:r>
              <a:rPr lang="zh-Hans" altLang="fi-FI" dirty="0"/>
              <a:t> </a:t>
            </a:r>
            <a:r>
              <a:rPr lang="fi-FI" altLang="zh-Hans" dirty="0" err="1"/>
              <a:t>nodes</a:t>
            </a:r>
            <a:r>
              <a:rPr lang="zh-Hans" altLang="fi-FI" dirty="0"/>
              <a:t> </a:t>
            </a:r>
            <a:r>
              <a:rPr lang="fi-FI" altLang="zh-Hans" dirty="0" err="1"/>
              <a:t>can</a:t>
            </a:r>
            <a:r>
              <a:rPr lang="zh-Hans" altLang="fi-FI" dirty="0"/>
              <a:t> </a:t>
            </a:r>
            <a:r>
              <a:rPr lang="fi-FI" altLang="zh-Hans" dirty="0" err="1"/>
              <a:t>move</a:t>
            </a:r>
            <a:r>
              <a:rPr lang="zh-Hans" altLang="fi-FI" dirty="0"/>
              <a:t> </a:t>
            </a:r>
            <a:r>
              <a:rPr lang="fi-FI" altLang="zh-Hans" dirty="0" err="1"/>
              <a:t>around</a:t>
            </a:r>
            <a:r>
              <a:rPr lang="fi-FI" altLang="zh-Hans" dirty="0"/>
              <a:t>,</a:t>
            </a:r>
            <a:r>
              <a:rPr lang="zh-Hans" altLang="fi-FI" dirty="0"/>
              <a:t> </a:t>
            </a:r>
            <a:r>
              <a:rPr lang="fi-FI" altLang="zh-Hans" dirty="0" err="1"/>
              <a:t>we</a:t>
            </a:r>
            <a:r>
              <a:rPr lang="zh-Hans" altLang="fi-FI" dirty="0"/>
              <a:t> </a:t>
            </a:r>
            <a:r>
              <a:rPr lang="fi-FI" altLang="zh-Hans" dirty="0" err="1"/>
              <a:t>can</a:t>
            </a:r>
            <a:r>
              <a:rPr lang="zh-Hans" altLang="fi-FI" dirty="0"/>
              <a:t> </a:t>
            </a:r>
            <a:r>
              <a:rPr lang="fi-FI" altLang="zh-Hans" dirty="0" err="1"/>
              <a:t>conduct</a:t>
            </a:r>
            <a:r>
              <a:rPr lang="zh-Hans" altLang="fi-FI" dirty="0"/>
              <a:t> </a:t>
            </a:r>
            <a:r>
              <a:rPr lang="fi-FI" altLang="zh-Hans" dirty="0"/>
              <a:t>on-</a:t>
            </a:r>
            <a:r>
              <a:rPr lang="fi-FI" altLang="zh-Hans" dirty="0" err="1"/>
              <a:t>demand</a:t>
            </a:r>
            <a:r>
              <a:rPr lang="zh-Hans" altLang="fi-FI" dirty="0"/>
              <a:t> </a:t>
            </a:r>
            <a:r>
              <a:rPr lang="fi-FI" altLang="zh-Hans" dirty="0" err="1"/>
              <a:t>service</a:t>
            </a:r>
            <a:r>
              <a:rPr lang="zh-Hans" altLang="fi-FI" dirty="0"/>
              <a:t> </a:t>
            </a:r>
            <a:r>
              <a:rPr lang="fi-FI" altLang="zh-Hans" dirty="0" err="1"/>
              <a:t>with</a:t>
            </a:r>
            <a:r>
              <a:rPr lang="zh-Hans" altLang="fi-FI" dirty="0"/>
              <a:t> </a:t>
            </a:r>
            <a:r>
              <a:rPr lang="fi-FI" altLang="zh-Hans" dirty="0" err="1"/>
              <a:t>the</a:t>
            </a:r>
            <a:r>
              <a:rPr lang="zh-Hans" altLang="fi-FI" dirty="0"/>
              <a:t> </a:t>
            </a:r>
            <a:r>
              <a:rPr lang="fi-FI" altLang="zh-Hans" dirty="0" err="1"/>
              <a:t>benefits</a:t>
            </a:r>
            <a:r>
              <a:rPr lang="zh-Hans" altLang="fi-FI" dirty="0"/>
              <a:t> </a:t>
            </a:r>
            <a:r>
              <a:rPr lang="fi-FI" altLang="zh-Hans" dirty="0"/>
              <a:t>of</a:t>
            </a:r>
            <a:r>
              <a:rPr lang="zh-Hans" altLang="fi-FI" dirty="0"/>
              <a:t> </a:t>
            </a:r>
            <a:r>
              <a:rPr lang="fi-FI" altLang="zh-Hans" dirty="0" err="1"/>
              <a:t>vehicle’s</a:t>
            </a:r>
            <a:r>
              <a:rPr lang="zh-Hans" altLang="fi-FI" dirty="0"/>
              <a:t> </a:t>
            </a:r>
            <a:r>
              <a:rPr lang="fi-FI" altLang="zh-Hans" dirty="0" err="1"/>
              <a:t>mobility</a:t>
            </a:r>
            <a:r>
              <a:rPr lang="fi-FI" altLang="zh-Hans" dirty="0"/>
              <a:t>.</a:t>
            </a:r>
            <a:r>
              <a:rPr lang="zh-Hans" altLang="fi-FI" dirty="0"/>
              <a:t> </a:t>
            </a:r>
            <a:r>
              <a:rPr lang="fi-FI" altLang="zh-Hans" dirty="0"/>
              <a:t>Third,</a:t>
            </a:r>
            <a:r>
              <a:rPr lang="zh-Hans" altLang="fi-FI" dirty="0"/>
              <a:t> </a:t>
            </a:r>
            <a:r>
              <a:rPr lang="fi-FI" altLang="zh-Hans" dirty="0" err="1"/>
              <a:t>there</a:t>
            </a:r>
            <a:r>
              <a:rPr lang="zh-Hans" altLang="fi-FI" dirty="0"/>
              <a:t> </a:t>
            </a:r>
            <a:r>
              <a:rPr lang="fi-FI" altLang="zh-Hans" dirty="0" err="1"/>
              <a:t>are</a:t>
            </a:r>
            <a:r>
              <a:rPr lang="zh-Hans" altLang="fi-FI" dirty="0"/>
              <a:t> </a:t>
            </a:r>
            <a:r>
              <a:rPr lang="fi-FI" altLang="zh-Hans" dirty="0" err="1"/>
              <a:t>many</a:t>
            </a:r>
            <a:r>
              <a:rPr lang="zh-Hans" altLang="fi-FI" dirty="0"/>
              <a:t> </a:t>
            </a:r>
            <a:r>
              <a:rPr lang="fi-FI" altLang="zh-Hans" dirty="0" err="1"/>
              <a:t>license-free</a:t>
            </a:r>
            <a:r>
              <a:rPr lang="zh-Hans" altLang="fi-FI" dirty="0"/>
              <a:t> </a:t>
            </a:r>
            <a:r>
              <a:rPr lang="fi-FI" altLang="zh-Hans" dirty="0" err="1"/>
              <a:t>access</a:t>
            </a:r>
            <a:r>
              <a:rPr lang="zh-Hans" altLang="fi-FI" dirty="0"/>
              <a:t> </a:t>
            </a:r>
            <a:r>
              <a:rPr lang="fi-FI" altLang="zh-Hans" dirty="0" err="1"/>
              <a:t>technologies</a:t>
            </a:r>
            <a:r>
              <a:rPr lang="fi-FI" altLang="zh-Hans" dirty="0"/>
              <a:t>,</a:t>
            </a:r>
            <a:r>
              <a:rPr lang="zh-Hans" altLang="fi-FI" dirty="0"/>
              <a:t> </a:t>
            </a:r>
            <a:r>
              <a:rPr lang="fi-FI" altLang="zh-Hans" dirty="0" err="1"/>
              <a:t>such</a:t>
            </a:r>
            <a:r>
              <a:rPr lang="zh-Hans" altLang="fi-FI" dirty="0"/>
              <a:t> </a:t>
            </a:r>
            <a:r>
              <a:rPr lang="fi-FI" altLang="zh-Hans" dirty="0"/>
              <a:t>as</a:t>
            </a:r>
            <a:r>
              <a:rPr lang="zh-Hans" altLang="fi-FI" dirty="0"/>
              <a:t> </a:t>
            </a:r>
            <a:r>
              <a:rPr lang="fi-FI" altLang="zh-Hans" dirty="0" err="1"/>
              <a:t>dsrc</a:t>
            </a:r>
            <a:r>
              <a:rPr lang="fi-FI" altLang="zh-Hans" dirty="0"/>
              <a:t>,</a:t>
            </a:r>
            <a:r>
              <a:rPr lang="zh-Hans" altLang="fi-FI" dirty="0"/>
              <a:t> </a:t>
            </a:r>
            <a:r>
              <a:rPr lang="fi-FI" altLang="zh-Hans" dirty="0"/>
              <a:t>in</a:t>
            </a:r>
            <a:r>
              <a:rPr lang="zh-Hans" altLang="fi-FI" dirty="0"/>
              <a:t> </a:t>
            </a:r>
            <a:r>
              <a:rPr lang="fi-FI" altLang="zh-Hans" dirty="0"/>
              <a:t>D2D</a:t>
            </a:r>
            <a:r>
              <a:rPr lang="zh-Hans" altLang="fi-FI" dirty="0"/>
              <a:t> </a:t>
            </a:r>
            <a:r>
              <a:rPr lang="fi-FI" altLang="zh-Hans" dirty="0" err="1"/>
              <a:t>communication</a:t>
            </a:r>
            <a:r>
              <a:rPr lang="fi-FI" altLang="zh-Hans" dirty="0"/>
              <a:t>.</a:t>
            </a:r>
            <a:r>
              <a:rPr lang="zh-Hans" altLang="fi-FI" dirty="0"/>
              <a:t> </a:t>
            </a:r>
            <a:r>
              <a:rPr lang="fi-FI" altLang="zh-Hans" dirty="0" err="1"/>
              <a:t>The</a:t>
            </a:r>
            <a:r>
              <a:rPr lang="zh-Hans" altLang="fi-FI" dirty="0"/>
              <a:t> </a:t>
            </a:r>
            <a:r>
              <a:rPr lang="fi-FI" altLang="zh-Hans" dirty="0" err="1"/>
              <a:t>last</a:t>
            </a:r>
            <a:r>
              <a:rPr lang="zh-Hans" altLang="fi-FI" dirty="0"/>
              <a:t> </a:t>
            </a:r>
            <a:r>
              <a:rPr lang="fi-FI" altLang="zh-Hans" dirty="0"/>
              <a:t>is</a:t>
            </a:r>
            <a:r>
              <a:rPr lang="zh-Hans" altLang="fi-FI" dirty="0"/>
              <a:t> </a:t>
            </a:r>
            <a:r>
              <a:rPr lang="fi-FI" altLang="zh-Hans" dirty="0" err="1"/>
              <a:t>that</a:t>
            </a:r>
            <a:r>
              <a:rPr lang="zh-Hans" altLang="fi-FI" dirty="0"/>
              <a:t> </a:t>
            </a:r>
            <a:r>
              <a:rPr lang="fi-FI" altLang="zh-Hans" dirty="0" err="1"/>
              <a:t>the</a:t>
            </a:r>
            <a:r>
              <a:rPr lang="zh-Hans" altLang="fi-FI" dirty="0"/>
              <a:t> </a:t>
            </a:r>
            <a:r>
              <a:rPr lang="fi-FI" altLang="zh-Hans" dirty="0" err="1"/>
              <a:t>service</a:t>
            </a:r>
            <a:r>
              <a:rPr lang="zh-Hans" altLang="fi-FI" dirty="0"/>
              <a:t> </a:t>
            </a:r>
            <a:r>
              <a:rPr lang="fi-FI" altLang="zh-Hans" dirty="0" err="1"/>
              <a:t>conducted</a:t>
            </a:r>
            <a:r>
              <a:rPr lang="zh-Hans" altLang="fi-FI" dirty="0"/>
              <a:t> </a:t>
            </a:r>
            <a:r>
              <a:rPr lang="fi-FI" altLang="zh-Hans" dirty="0" err="1"/>
              <a:t>by</a:t>
            </a:r>
            <a:r>
              <a:rPr lang="zh-Hans" altLang="fi-FI" dirty="0"/>
              <a:t> </a:t>
            </a:r>
            <a:r>
              <a:rPr lang="fi-FI" altLang="zh-Hans" dirty="0" err="1"/>
              <a:t>vehicular</a:t>
            </a:r>
            <a:r>
              <a:rPr lang="zh-Hans" altLang="fi-FI" dirty="0"/>
              <a:t> </a:t>
            </a:r>
            <a:r>
              <a:rPr lang="fi-FI" altLang="zh-Hans" dirty="0" err="1"/>
              <a:t>fog</a:t>
            </a:r>
            <a:r>
              <a:rPr lang="zh-Hans" altLang="fi-FI" dirty="0"/>
              <a:t> </a:t>
            </a:r>
            <a:r>
              <a:rPr lang="fi-FI" altLang="zh-Hans" dirty="0" err="1"/>
              <a:t>computing</a:t>
            </a:r>
            <a:r>
              <a:rPr lang="zh-Hans" altLang="fi-FI" dirty="0"/>
              <a:t> </a:t>
            </a:r>
            <a:r>
              <a:rPr lang="fi-FI" altLang="zh-Hans" dirty="0"/>
              <a:t>is</a:t>
            </a:r>
            <a:r>
              <a:rPr lang="zh-Hans" altLang="fi-FI" dirty="0"/>
              <a:t> </a:t>
            </a:r>
            <a:r>
              <a:rPr lang="fi-FI" altLang="zh-Hans" dirty="0" err="1"/>
              <a:t>location-aware</a:t>
            </a:r>
            <a:r>
              <a:rPr lang="zh-Hans" altLang="fi-FI" dirty="0"/>
              <a:t> </a:t>
            </a:r>
            <a:r>
              <a:rPr lang="fi-FI" altLang="zh-Hans" dirty="0" err="1"/>
              <a:t>because</a:t>
            </a:r>
            <a:r>
              <a:rPr lang="zh-Hans" altLang="fi-FI" dirty="0"/>
              <a:t> </a:t>
            </a:r>
            <a:r>
              <a:rPr lang="fi-FI" altLang="zh-Hans" dirty="0" err="1"/>
              <a:t>the</a:t>
            </a:r>
            <a:r>
              <a:rPr lang="zh-Hans" altLang="fi-FI" dirty="0"/>
              <a:t> </a:t>
            </a:r>
            <a:r>
              <a:rPr lang="fi-FI" altLang="zh-Hans" dirty="0" err="1"/>
              <a:t>server</a:t>
            </a:r>
            <a:r>
              <a:rPr lang="zh-Hans" altLang="fi-FI" dirty="0"/>
              <a:t> </a:t>
            </a:r>
            <a:r>
              <a:rPr lang="fi-FI" altLang="zh-Hans" dirty="0"/>
              <a:t>is</a:t>
            </a:r>
            <a:r>
              <a:rPr lang="zh-Hans" altLang="fi-FI" dirty="0"/>
              <a:t> </a:t>
            </a:r>
            <a:r>
              <a:rPr lang="fi-FI" altLang="zh-Hans" dirty="0" err="1"/>
              <a:t>geographic</a:t>
            </a:r>
            <a:r>
              <a:rPr lang="zh-Hans" altLang="fi-FI" dirty="0"/>
              <a:t> </a:t>
            </a:r>
            <a:r>
              <a:rPr lang="fi-FI" altLang="zh-Hans" dirty="0" err="1"/>
              <a:t>close</a:t>
            </a:r>
            <a:r>
              <a:rPr lang="zh-Hans" altLang="fi-FI" dirty="0"/>
              <a:t> </a:t>
            </a:r>
            <a:r>
              <a:rPr lang="fi-FI" altLang="zh-Hans" dirty="0"/>
              <a:t>to</a:t>
            </a:r>
            <a:r>
              <a:rPr lang="zh-Hans" altLang="fi-FI" dirty="0"/>
              <a:t> </a:t>
            </a:r>
            <a:r>
              <a:rPr lang="fi-FI" altLang="zh-Hans" dirty="0" err="1"/>
              <a:t>where</a:t>
            </a:r>
            <a:r>
              <a:rPr lang="zh-Hans" altLang="fi-FI" dirty="0"/>
              <a:t> </a:t>
            </a:r>
            <a:r>
              <a:rPr lang="fi-FI" altLang="zh-Hans" dirty="0" err="1"/>
              <a:t>the</a:t>
            </a:r>
            <a:r>
              <a:rPr lang="zh-Hans" altLang="fi-FI" dirty="0"/>
              <a:t> </a:t>
            </a:r>
            <a:r>
              <a:rPr lang="fi-FI" altLang="zh-Hans" dirty="0" err="1"/>
              <a:t>service</a:t>
            </a:r>
            <a:r>
              <a:rPr lang="zh-Hans" altLang="fi-FI" dirty="0"/>
              <a:t> </a:t>
            </a:r>
            <a:r>
              <a:rPr lang="fi-FI" altLang="zh-Hans" dirty="0"/>
              <a:t>is</a:t>
            </a:r>
            <a:r>
              <a:rPr lang="zh-Hans" altLang="fi-FI" dirty="0"/>
              <a:t> </a:t>
            </a:r>
            <a:r>
              <a:rPr lang="fi-FI" altLang="zh-Hans" dirty="0" err="1"/>
              <a:t>generated</a:t>
            </a:r>
            <a:r>
              <a:rPr lang="fi-FI" altLang="zh-Hans" dirty="0"/>
              <a:t>.</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a:t>
            </a:fld>
            <a:endParaRPr lang="fi-FI"/>
          </a:p>
        </p:txBody>
      </p:sp>
    </p:spTree>
    <p:extLst>
      <p:ext uri="{BB962C8B-B14F-4D97-AF65-F5344CB8AC3E}">
        <p14:creationId xmlns:p14="http://schemas.microsoft.com/office/powerpoint/2010/main" val="224280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So</a:t>
            </a:r>
            <a:r>
              <a:rPr lang="fi-FI" dirty="0"/>
              <a:t>, </a:t>
            </a:r>
            <a:r>
              <a:rPr lang="fi-FI" dirty="0" err="1"/>
              <a:t>why</a:t>
            </a:r>
            <a:r>
              <a:rPr lang="fi-FI" dirty="0"/>
              <a:t> </a:t>
            </a:r>
            <a:r>
              <a:rPr lang="fi-FI" dirty="0" err="1"/>
              <a:t>we</a:t>
            </a:r>
            <a:r>
              <a:rPr lang="fi-FI" dirty="0"/>
              <a:t> </a:t>
            </a:r>
            <a:r>
              <a:rPr lang="fi-FI" dirty="0" err="1"/>
              <a:t>need</a:t>
            </a:r>
            <a:r>
              <a:rPr lang="fi-FI" dirty="0"/>
              <a:t> VFC?</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a:t>
            </a:fld>
            <a:endParaRPr lang="fi-FI"/>
          </a:p>
        </p:txBody>
      </p:sp>
    </p:spTree>
    <p:extLst>
      <p:ext uri="{BB962C8B-B14F-4D97-AF65-F5344CB8AC3E}">
        <p14:creationId xmlns:p14="http://schemas.microsoft.com/office/powerpoint/2010/main" val="428631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because there are a lot of new type of application are emerging. Such as </a:t>
            </a:r>
            <a:r>
              <a:rPr lang="en-GB" dirty="0" err="1"/>
              <a:t>ar</a:t>
            </a:r>
            <a:r>
              <a:rPr lang="en-GB" dirty="0"/>
              <a:t> assistant driving, 3D high-precision map for autonomous driving and see-through application for safe lane change.</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a:t>
            </a:fld>
            <a:endParaRPr lang="fi-FI"/>
          </a:p>
        </p:txBody>
      </p:sp>
    </p:spTree>
    <p:extLst>
      <p:ext uri="{BB962C8B-B14F-4D97-AF65-F5344CB8AC3E}">
        <p14:creationId xmlns:p14="http://schemas.microsoft.com/office/powerpoint/2010/main" val="311213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zh-Hans" dirty="0" err="1"/>
              <a:t>These</a:t>
            </a:r>
            <a:r>
              <a:rPr lang="zh-Hans" altLang="fi-FI" dirty="0"/>
              <a:t> </a:t>
            </a:r>
            <a:r>
              <a:rPr lang="fi-FI" altLang="zh-Hans" dirty="0" err="1"/>
              <a:t>application</a:t>
            </a:r>
            <a:r>
              <a:rPr lang="zh-Hans" altLang="fi-FI" dirty="0"/>
              <a:t> </a:t>
            </a:r>
            <a:r>
              <a:rPr lang="fi-FI" altLang="zh-Hans" dirty="0" err="1"/>
              <a:t>have</a:t>
            </a:r>
            <a:r>
              <a:rPr lang="zh-Hans" altLang="fi-FI" dirty="0"/>
              <a:t> </a:t>
            </a:r>
            <a:r>
              <a:rPr lang="fi-FI" altLang="zh-Hans" dirty="0" err="1"/>
              <a:t>some</a:t>
            </a:r>
            <a:r>
              <a:rPr lang="zh-Hans" altLang="fi-FI" dirty="0"/>
              <a:t> </a:t>
            </a:r>
            <a:r>
              <a:rPr lang="fi-FI" altLang="zh-Hans" dirty="0" err="1"/>
              <a:t>common</a:t>
            </a:r>
            <a:r>
              <a:rPr lang="zh-Hans" altLang="fi-FI" dirty="0"/>
              <a:t> </a:t>
            </a:r>
            <a:r>
              <a:rPr lang="fi-FI" altLang="zh-Hans" dirty="0" err="1"/>
              <a:t>features</a:t>
            </a:r>
            <a:r>
              <a:rPr lang="fi-FI" altLang="zh-Hans" dirty="0"/>
              <a:t>.</a:t>
            </a:r>
            <a:r>
              <a:rPr lang="zh-Hans" altLang="fi-FI" dirty="0"/>
              <a:t> </a:t>
            </a:r>
            <a:r>
              <a:rPr lang="fi-FI" altLang="zh-Hans" dirty="0" err="1"/>
              <a:t>They</a:t>
            </a:r>
            <a:r>
              <a:rPr lang="zh-Hans" altLang="fi-FI" dirty="0"/>
              <a:t> </a:t>
            </a:r>
            <a:r>
              <a:rPr lang="fi-FI" altLang="zh-Hans" dirty="0" err="1"/>
              <a:t>are</a:t>
            </a:r>
            <a:r>
              <a:rPr lang="zh-Hans" altLang="fi-FI" dirty="0"/>
              <a:t> </a:t>
            </a:r>
            <a:r>
              <a:rPr lang="fi-FI" altLang="zh-Hans" dirty="0" err="1"/>
              <a:t>very</a:t>
            </a:r>
            <a:r>
              <a:rPr lang="zh-Hans" altLang="fi-FI" dirty="0"/>
              <a:t> </a:t>
            </a:r>
            <a:r>
              <a:rPr lang="fi-FI" altLang="zh-Hans" dirty="0" err="1"/>
              <a:t>sensitive</a:t>
            </a:r>
            <a:r>
              <a:rPr lang="zh-Hans" altLang="fi-FI" dirty="0"/>
              <a:t> </a:t>
            </a:r>
            <a:r>
              <a:rPr lang="fi-FI" altLang="zh-Hans" dirty="0"/>
              <a:t>for</a:t>
            </a:r>
            <a:r>
              <a:rPr lang="zh-Hans" altLang="fi-FI" dirty="0"/>
              <a:t> </a:t>
            </a:r>
            <a:r>
              <a:rPr lang="fi-FI" altLang="zh-Hans" dirty="0" err="1"/>
              <a:t>latency</a:t>
            </a:r>
            <a:r>
              <a:rPr lang="fi-FI" altLang="zh-Hans" dirty="0"/>
              <a:t>,</a:t>
            </a:r>
            <a:r>
              <a:rPr lang="zh-Hans" altLang="fi-FI" dirty="0"/>
              <a:t> </a:t>
            </a:r>
            <a:r>
              <a:rPr lang="fi-FI" altLang="zh-Hans" dirty="0" err="1"/>
              <a:t>which</a:t>
            </a:r>
            <a:r>
              <a:rPr lang="zh-Hans" altLang="fi-FI" dirty="0"/>
              <a:t> </a:t>
            </a:r>
            <a:r>
              <a:rPr lang="fi-FI" altLang="zh-Hans" dirty="0" err="1"/>
              <a:t>include</a:t>
            </a:r>
            <a:r>
              <a:rPr lang="zh-Hans" altLang="fi-FI" dirty="0"/>
              <a:t> </a:t>
            </a:r>
            <a:r>
              <a:rPr lang="fi-FI" altLang="zh-Hans" dirty="0"/>
              <a:t>transmission</a:t>
            </a:r>
            <a:r>
              <a:rPr lang="zh-Hans" altLang="fi-FI" dirty="0"/>
              <a:t> </a:t>
            </a:r>
            <a:r>
              <a:rPr lang="fi-FI" altLang="zh-Hans" dirty="0" err="1"/>
              <a:t>latency</a:t>
            </a:r>
            <a:r>
              <a:rPr lang="zh-Hans" altLang="fi-FI" dirty="0"/>
              <a:t> </a:t>
            </a:r>
            <a:r>
              <a:rPr lang="fi-FI" altLang="zh-Hans" dirty="0"/>
              <a:t>and</a:t>
            </a:r>
            <a:r>
              <a:rPr lang="zh-Hans" altLang="fi-FI" dirty="0"/>
              <a:t> </a:t>
            </a:r>
            <a:r>
              <a:rPr lang="fi-FI" altLang="zh-Hans" dirty="0" err="1"/>
              <a:t>service</a:t>
            </a:r>
            <a:r>
              <a:rPr lang="zh-Hans" altLang="fi-FI" dirty="0"/>
              <a:t> </a:t>
            </a:r>
            <a:r>
              <a:rPr lang="fi-FI" altLang="zh-Hans" dirty="0" err="1"/>
              <a:t>processing</a:t>
            </a:r>
            <a:r>
              <a:rPr lang="zh-Hans" altLang="fi-FI" dirty="0"/>
              <a:t> </a:t>
            </a:r>
            <a:r>
              <a:rPr lang="fi-FI" altLang="zh-Hans" dirty="0" err="1"/>
              <a:t>latency</a:t>
            </a:r>
            <a:r>
              <a:rPr lang="fi-FI" altLang="zh-Hans" dirty="0"/>
              <a:t>.</a:t>
            </a:r>
            <a:r>
              <a:rPr lang="zh-Hans" altLang="fi-FI" dirty="0"/>
              <a:t> </a:t>
            </a:r>
            <a:r>
              <a:rPr lang="fi-FI" altLang="zh-Hans" dirty="0" err="1"/>
              <a:t>Furthermore</a:t>
            </a:r>
            <a:r>
              <a:rPr lang="fi-FI" altLang="zh-Hans" dirty="0"/>
              <a:t>,</a:t>
            </a:r>
            <a:r>
              <a:rPr lang="zh-Hans" altLang="fi-FI" dirty="0"/>
              <a:t> </a:t>
            </a:r>
            <a:r>
              <a:rPr lang="fi-FI" altLang="zh-Hans" dirty="0" err="1"/>
              <a:t>they</a:t>
            </a:r>
            <a:r>
              <a:rPr lang="zh-Hans" altLang="fi-FI" dirty="0"/>
              <a:t> </a:t>
            </a:r>
            <a:r>
              <a:rPr lang="fi-FI" altLang="zh-Hans" dirty="0" err="1"/>
              <a:t>cost</a:t>
            </a:r>
            <a:r>
              <a:rPr lang="zh-Hans" altLang="fi-FI" dirty="0"/>
              <a:t> </a:t>
            </a:r>
            <a:r>
              <a:rPr lang="fi-FI" altLang="zh-Hans" dirty="0"/>
              <a:t>a</a:t>
            </a:r>
            <a:r>
              <a:rPr lang="zh-Hans" altLang="fi-FI" dirty="0"/>
              <a:t> </a:t>
            </a:r>
            <a:r>
              <a:rPr lang="fi-FI" altLang="zh-Hans" dirty="0" err="1"/>
              <a:t>lot</a:t>
            </a:r>
            <a:r>
              <a:rPr lang="zh-Hans" altLang="fi-FI" dirty="0"/>
              <a:t> </a:t>
            </a:r>
            <a:r>
              <a:rPr lang="fi-FI" altLang="zh-Hans" dirty="0"/>
              <a:t>of</a:t>
            </a:r>
            <a:r>
              <a:rPr lang="zh-Hans" altLang="fi-FI" dirty="0"/>
              <a:t> </a:t>
            </a:r>
            <a:r>
              <a:rPr lang="fi-FI" altLang="zh-Hans" dirty="0" err="1"/>
              <a:t>bandwidth</a:t>
            </a:r>
            <a:r>
              <a:rPr lang="fi-FI" altLang="zh-Hans" dirty="0"/>
              <a:t>. </a:t>
            </a:r>
            <a:r>
              <a:rPr lang="fi-FI" altLang="zh-Hans" dirty="0" err="1"/>
              <a:t>Mostly</a:t>
            </a:r>
            <a:r>
              <a:rPr lang="fi-FI" altLang="zh-Hans" dirty="0"/>
              <a:t>, </a:t>
            </a:r>
            <a:r>
              <a:rPr lang="fi-FI" altLang="zh-Hans" dirty="0" err="1"/>
              <a:t>the</a:t>
            </a:r>
            <a:r>
              <a:rPr lang="fi-FI" altLang="zh-Hans" dirty="0"/>
              <a:t> </a:t>
            </a:r>
            <a:r>
              <a:rPr lang="fi-FI" altLang="zh-Hans" dirty="0" err="1"/>
              <a:t>vehicular</a:t>
            </a:r>
            <a:r>
              <a:rPr lang="fi-FI" altLang="zh-Hans" dirty="0"/>
              <a:t> </a:t>
            </a:r>
            <a:r>
              <a:rPr lang="fi-FI" altLang="zh-Hans" dirty="0" err="1"/>
              <a:t>applications</a:t>
            </a:r>
            <a:r>
              <a:rPr lang="fi-FI" altLang="zh-Hans" dirty="0"/>
              <a:t> </a:t>
            </a:r>
            <a:r>
              <a:rPr lang="fi-FI" altLang="zh-Hans" dirty="0" err="1"/>
              <a:t>are</a:t>
            </a:r>
            <a:r>
              <a:rPr lang="fi-FI" altLang="zh-Hans" dirty="0"/>
              <a:t> </a:t>
            </a:r>
            <a:r>
              <a:rPr lang="fi-FI" altLang="zh-Hans" dirty="0" err="1"/>
              <a:t>toward</a:t>
            </a:r>
            <a:r>
              <a:rPr lang="fi-FI" altLang="zh-Hans" dirty="0"/>
              <a:t> </a:t>
            </a:r>
            <a:r>
              <a:rPr lang="fi-FI" altLang="zh-Hans" dirty="0" err="1"/>
              <a:t>location-aware</a:t>
            </a:r>
            <a:r>
              <a:rPr lang="fi-FI" altLang="zh-Hans" dirty="0"/>
              <a:t> </a:t>
            </a:r>
            <a:r>
              <a:rPr lang="fi-FI" altLang="zh-Hans" dirty="0" err="1"/>
              <a:t>service</a:t>
            </a:r>
            <a:r>
              <a:rPr lang="zh-Hans" altLang="fi-FI" dirty="0"/>
              <a:t> </a:t>
            </a:r>
            <a:r>
              <a:rPr lang="fi-FI" altLang="zh-Hans" dirty="0"/>
              <a:t>and</a:t>
            </a:r>
            <a:r>
              <a:rPr lang="zh-Hans" altLang="fi-FI" dirty="0"/>
              <a:t> </a:t>
            </a:r>
            <a:r>
              <a:rPr lang="fi-FI" altLang="zh-Hans" dirty="0" err="1"/>
              <a:t>require</a:t>
            </a:r>
            <a:r>
              <a:rPr lang="zh-Hans" altLang="fi-FI" dirty="0"/>
              <a:t> </a:t>
            </a:r>
            <a:r>
              <a:rPr lang="fi-FI" altLang="zh-Hans" dirty="0"/>
              <a:t>a</a:t>
            </a:r>
            <a:r>
              <a:rPr lang="zh-Hans" altLang="fi-FI" dirty="0"/>
              <a:t> </a:t>
            </a:r>
            <a:r>
              <a:rPr lang="fi-FI" altLang="zh-Hans" dirty="0" err="1"/>
              <a:t>high</a:t>
            </a:r>
            <a:r>
              <a:rPr lang="zh-Hans" altLang="fi-FI" dirty="0"/>
              <a:t> </a:t>
            </a:r>
            <a:r>
              <a:rPr lang="fi-FI" altLang="zh-Hans" dirty="0" err="1"/>
              <a:t>service</a:t>
            </a:r>
            <a:r>
              <a:rPr lang="zh-Hans" altLang="fi-FI" dirty="0"/>
              <a:t> </a:t>
            </a:r>
            <a:r>
              <a:rPr lang="fi-FI" altLang="zh-Hans" dirty="0" err="1"/>
              <a:t>quality</a:t>
            </a:r>
            <a:r>
              <a:rPr lang="fi-FI" altLang="zh-Hans" dirty="0"/>
              <a:t>.</a:t>
            </a:r>
            <a:r>
              <a:rPr lang="zh-Hans" altLang="fi-FI" dirty="0"/>
              <a:t> </a:t>
            </a:r>
            <a:r>
              <a:rPr lang="fi-FI" altLang="zh-Hans" dirty="0"/>
              <a:t>And</a:t>
            </a:r>
            <a:r>
              <a:rPr lang="zh-Hans" altLang="fi-FI" dirty="0"/>
              <a:t> </a:t>
            </a:r>
            <a:r>
              <a:rPr lang="en-GB" altLang="zh-Hans" dirty="0"/>
              <a:t>VFC meet all these demands compared with vehicular cloud computing.</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a:t>
            </a:fld>
            <a:endParaRPr lang="fi-FI"/>
          </a:p>
        </p:txBody>
      </p:sp>
    </p:spTree>
    <p:extLst>
      <p:ext uri="{BB962C8B-B14F-4D97-AF65-F5344CB8AC3E}">
        <p14:creationId xmlns:p14="http://schemas.microsoft.com/office/powerpoint/2010/main" val="363141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So</a:t>
            </a:r>
            <a:r>
              <a:rPr lang="fi-FI" dirty="0"/>
              <a:t>, </a:t>
            </a:r>
            <a:r>
              <a:rPr lang="fi-FI" dirty="0" err="1"/>
              <a:t>we</a:t>
            </a:r>
            <a:r>
              <a:rPr lang="fi-FI" dirty="0"/>
              <a:t> </a:t>
            </a:r>
            <a:r>
              <a:rPr lang="fi-FI" dirty="0" err="1"/>
              <a:t>explore</a:t>
            </a:r>
            <a:r>
              <a:rPr lang="fi-FI" dirty="0"/>
              <a:t> </a:t>
            </a:r>
            <a:r>
              <a:rPr lang="fi-FI" dirty="0" err="1"/>
              <a:t>the</a:t>
            </a:r>
            <a:r>
              <a:rPr lang="fi-FI" dirty="0"/>
              <a:t> </a:t>
            </a:r>
            <a:r>
              <a:rPr lang="fi-FI" dirty="0" err="1"/>
              <a:t>task</a:t>
            </a:r>
            <a:r>
              <a:rPr lang="fi-FI" dirty="0"/>
              <a:t> </a:t>
            </a:r>
            <a:r>
              <a:rPr lang="fi-FI" dirty="0" err="1"/>
              <a:t>allocation</a:t>
            </a:r>
            <a:r>
              <a:rPr lang="fi-FI" dirty="0"/>
              <a:t> in </a:t>
            </a:r>
            <a:r>
              <a:rPr lang="fi-FI" dirty="0" err="1"/>
              <a:t>this</a:t>
            </a:r>
            <a:r>
              <a:rPr lang="fi-FI" dirty="0"/>
              <a:t> </a:t>
            </a:r>
            <a:r>
              <a:rPr lang="fi-FI" dirty="0" err="1"/>
              <a:t>work</a:t>
            </a:r>
            <a:r>
              <a:rPr lang="fi-FI" dirty="0"/>
              <a:t>. And </a:t>
            </a:r>
            <a:r>
              <a:rPr lang="fi-FI" dirty="0" err="1"/>
              <a:t>what’s</a:t>
            </a:r>
            <a:r>
              <a:rPr lang="fi-FI" dirty="0"/>
              <a:t> </a:t>
            </a:r>
            <a:r>
              <a:rPr lang="fi-FI" dirty="0" err="1"/>
              <a:t>the</a:t>
            </a:r>
            <a:r>
              <a:rPr lang="fi-FI" dirty="0"/>
              <a:t> </a:t>
            </a:r>
            <a:r>
              <a:rPr lang="fi-FI" dirty="0" err="1"/>
              <a:t>meaning</a:t>
            </a:r>
            <a:r>
              <a:rPr lang="fi-FI" dirty="0"/>
              <a:t> of </a:t>
            </a:r>
            <a:r>
              <a:rPr lang="fi-FI" dirty="0" err="1"/>
              <a:t>task</a:t>
            </a:r>
            <a:r>
              <a:rPr lang="fi-FI" dirty="0"/>
              <a:t> and </a:t>
            </a:r>
            <a:r>
              <a:rPr lang="fi-FI" dirty="0" err="1"/>
              <a:t>how</a:t>
            </a:r>
            <a:r>
              <a:rPr lang="fi-FI" dirty="0"/>
              <a:t> to </a:t>
            </a:r>
            <a:r>
              <a:rPr lang="fi-FI" dirty="0" err="1"/>
              <a:t>conduct</a:t>
            </a:r>
            <a:r>
              <a:rPr lang="fi-FI" dirty="0"/>
              <a:t> </a:t>
            </a:r>
            <a:r>
              <a:rPr lang="fi-FI" dirty="0" err="1"/>
              <a:t>task</a:t>
            </a:r>
            <a:r>
              <a:rPr lang="fi-FI" dirty="0"/>
              <a:t> </a:t>
            </a:r>
            <a:r>
              <a:rPr lang="fi-FI" dirty="0" err="1"/>
              <a:t>allocation</a:t>
            </a:r>
            <a:r>
              <a:rPr lang="fi-FI" dirty="0"/>
              <a:t>?</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a:t>
            </a:fld>
            <a:endParaRPr lang="fi-FI"/>
          </a:p>
        </p:txBody>
      </p:sp>
    </p:spTree>
    <p:extLst>
      <p:ext uri="{BB962C8B-B14F-4D97-AF65-F5344CB8AC3E}">
        <p14:creationId xmlns:p14="http://schemas.microsoft.com/office/powerpoint/2010/main" val="2292139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Here, </a:t>
            </a:r>
            <a:r>
              <a:rPr lang="fi-FI" dirty="0" err="1"/>
              <a:t>we</a:t>
            </a:r>
            <a:r>
              <a:rPr lang="fi-FI" dirty="0"/>
              <a:t> </a:t>
            </a:r>
            <a:r>
              <a:rPr lang="fi-FI" dirty="0" err="1"/>
              <a:t>consider</a:t>
            </a:r>
            <a:r>
              <a:rPr lang="fi-FI" dirty="0"/>
              <a:t> </a:t>
            </a:r>
            <a:r>
              <a:rPr lang="fi-FI" dirty="0" err="1"/>
              <a:t>the</a:t>
            </a:r>
            <a:r>
              <a:rPr lang="fi-FI" dirty="0"/>
              <a:t> </a:t>
            </a:r>
            <a:r>
              <a:rPr lang="fi-FI" dirty="0" err="1"/>
              <a:t>task</a:t>
            </a:r>
            <a:r>
              <a:rPr lang="fi-FI" dirty="0"/>
              <a:t> as </a:t>
            </a:r>
            <a:r>
              <a:rPr lang="fi-FI" dirty="0" err="1"/>
              <a:t>the</a:t>
            </a:r>
            <a:r>
              <a:rPr lang="fi-FI" dirty="0"/>
              <a:t> </a:t>
            </a:r>
            <a:r>
              <a:rPr lang="fi-FI" dirty="0" err="1"/>
              <a:t>atom</a:t>
            </a:r>
            <a:r>
              <a:rPr lang="fi-FI" dirty="0"/>
              <a:t> </a:t>
            </a:r>
            <a:r>
              <a:rPr lang="fi-FI" dirty="0" err="1"/>
              <a:t>component</a:t>
            </a:r>
            <a:r>
              <a:rPr lang="fi-FI" dirty="0"/>
              <a:t> of </a:t>
            </a:r>
            <a:r>
              <a:rPr lang="fi-FI" dirty="0" err="1"/>
              <a:t>application</a:t>
            </a:r>
            <a:r>
              <a:rPr lang="fi-FI" dirty="0"/>
              <a:t> </a:t>
            </a:r>
            <a:r>
              <a:rPr lang="fi-FI" dirty="0" err="1"/>
              <a:t>service</a:t>
            </a:r>
            <a:r>
              <a:rPr lang="fi-FI" dirty="0"/>
              <a:t>. For </a:t>
            </a:r>
            <a:r>
              <a:rPr lang="fi-FI" dirty="0" err="1"/>
              <a:t>example</a:t>
            </a:r>
            <a:r>
              <a:rPr lang="fi-FI" dirty="0"/>
              <a:t>, in </a:t>
            </a:r>
            <a:r>
              <a:rPr lang="fi-FI" dirty="0" err="1"/>
              <a:t>the</a:t>
            </a:r>
            <a:r>
              <a:rPr lang="fi-FI" dirty="0"/>
              <a:t> AR </a:t>
            </a:r>
            <a:r>
              <a:rPr lang="fi-FI" dirty="0" err="1"/>
              <a:t>assistant</a:t>
            </a:r>
            <a:r>
              <a:rPr lang="fi-FI" dirty="0"/>
              <a:t> </a:t>
            </a:r>
            <a:r>
              <a:rPr lang="fi-FI" dirty="0" err="1"/>
              <a:t>driving</a:t>
            </a:r>
            <a:r>
              <a:rPr lang="fi-FI" dirty="0"/>
              <a:t> </a:t>
            </a:r>
            <a:r>
              <a:rPr lang="fi-FI" dirty="0" err="1"/>
              <a:t>application</a:t>
            </a:r>
            <a:r>
              <a:rPr lang="fi-FI" dirty="0"/>
              <a:t>, </a:t>
            </a:r>
            <a:r>
              <a:rPr lang="fi-FI" dirty="0" err="1"/>
              <a:t>the</a:t>
            </a:r>
            <a:r>
              <a:rPr lang="fi-FI" dirty="0"/>
              <a:t> </a:t>
            </a:r>
            <a:r>
              <a:rPr lang="fi-FI" dirty="0" err="1"/>
              <a:t>service</a:t>
            </a:r>
            <a:r>
              <a:rPr lang="fi-FI" dirty="0"/>
              <a:t> </a:t>
            </a:r>
            <a:r>
              <a:rPr lang="fi-FI" dirty="0" err="1"/>
              <a:t>contain</a:t>
            </a:r>
            <a:r>
              <a:rPr lang="fi-FI" dirty="0"/>
              <a:t> </a:t>
            </a:r>
            <a:r>
              <a:rPr lang="fi-FI" dirty="0" err="1"/>
              <a:t>two</a:t>
            </a:r>
            <a:r>
              <a:rPr lang="fi-FI" dirty="0"/>
              <a:t> </a:t>
            </a:r>
            <a:r>
              <a:rPr lang="fi-FI" dirty="0" err="1"/>
              <a:t>types</a:t>
            </a:r>
            <a:r>
              <a:rPr lang="fi-FI" dirty="0"/>
              <a:t> of </a:t>
            </a:r>
            <a:r>
              <a:rPr lang="fi-FI" dirty="0" err="1"/>
              <a:t>tasks</a:t>
            </a:r>
            <a:r>
              <a:rPr lang="fi-FI" dirty="0"/>
              <a:t>, video </a:t>
            </a:r>
            <a:r>
              <a:rPr lang="fi-FI" dirty="0" err="1"/>
              <a:t>streaming</a:t>
            </a:r>
            <a:r>
              <a:rPr lang="fi-FI" dirty="0"/>
              <a:t> and </a:t>
            </a:r>
            <a:r>
              <a:rPr lang="fi-FI" dirty="0" err="1"/>
              <a:t>object</a:t>
            </a:r>
            <a:r>
              <a:rPr lang="fi-FI" dirty="0"/>
              <a:t> </a:t>
            </a:r>
            <a:r>
              <a:rPr lang="fi-FI" dirty="0" err="1"/>
              <a:t>recognition</a:t>
            </a:r>
            <a:r>
              <a:rPr lang="fi-FI" dirty="0"/>
              <a:t>. In </a:t>
            </a:r>
            <a:r>
              <a:rPr lang="fi-FI" dirty="0" err="1"/>
              <a:t>this</a:t>
            </a:r>
            <a:r>
              <a:rPr lang="fi-FI" dirty="0"/>
              <a:t> </a:t>
            </a:r>
            <a:r>
              <a:rPr lang="fi-FI" dirty="0" err="1"/>
              <a:t>work</a:t>
            </a:r>
            <a:r>
              <a:rPr lang="fi-FI" dirty="0"/>
              <a:t>, </a:t>
            </a:r>
            <a:r>
              <a:rPr lang="fi-FI" dirty="0" err="1"/>
              <a:t>we</a:t>
            </a:r>
            <a:r>
              <a:rPr lang="fi-FI" dirty="0"/>
              <a:t> </a:t>
            </a:r>
            <a:r>
              <a:rPr lang="fi-FI" dirty="0" err="1"/>
              <a:t>try</a:t>
            </a:r>
            <a:r>
              <a:rPr lang="fi-FI" dirty="0"/>
              <a:t> to </a:t>
            </a:r>
            <a:r>
              <a:rPr lang="fi-FI" dirty="0" err="1"/>
              <a:t>allocate</a:t>
            </a:r>
            <a:r>
              <a:rPr lang="fi-FI" dirty="0"/>
              <a:t> </a:t>
            </a:r>
            <a:r>
              <a:rPr lang="fi-FI" dirty="0" err="1"/>
              <a:t>these</a:t>
            </a:r>
            <a:r>
              <a:rPr lang="fi-FI" dirty="0"/>
              <a:t> </a:t>
            </a:r>
            <a:r>
              <a:rPr lang="fi-FI" dirty="0" err="1"/>
              <a:t>atom</a:t>
            </a:r>
            <a:r>
              <a:rPr lang="fi-FI" dirty="0"/>
              <a:t> </a:t>
            </a:r>
            <a:r>
              <a:rPr lang="fi-FI" dirty="0" err="1"/>
              <a:t>task</a:t>
            </a:r>
            <a:r>
              <a:rPr lang="fi-FI" dirty="0"/>
              <a:t> to </a:t>
            </a:r>
            <a:r>
              <a:rPr lang="fi-FI" dirty="0" err="1"/>
              <a:t>the</a:t>
            </a:r>
            <a:r>
              <a:rPr lang="fi-FI" dirty="0"/>
              <a:t> </a:t>
            </a:r>
            <a:r>
              <a:rPr lang="fi-FI" dirty="0" err="1"/>
              <a:t>fog</a:t>
            </a:r>
            <a:r>
              <a:rPr lang="fi-FI" dirty="0"/>
              <a:t> </a:t>
            </a:r>
            <a:r>
              <a:rPr lang="fi-FI" dirty="0" err="1"/>
              <a:t>nodes</a:t>
            </a:r>
            <a:r>
              <a:rPr lang="fi-FI" dirty="0"/>
              <a:t> </a:t>
            </a:r>
            <a:r>
              <a:rPr lang="fi-FI" dirty="0" err="1"/>
              <a:t>surrounding</a:t>
            </a:r>
            <a:r>
              <a:rPr lang="fi-FI" dirty="0"/>
              <a:t> </a:t>
            </a:r>
            <a:r>
              <a:rPr lang="fi-FI" dirty="0" err="1"/>
              <a:t>the</a:t>
            </a:r>
            <a:r>
              <a:rPr lang="fi-FI" dirty="0"/>
              <a:t> </a:t>
            </a:r>
            <a:r>
              <a:rPr lang="fi-FI" dirty="0" err="1"/>
              <a:t>client</a:t>
            </a:r>
            <a:r>
              <a:rPr lang="fi-FI" dirty="0"/>
              <a:t> </a:t>
            </a:r>
            <a:r>
              <a:rPr lang="fi-FI" dirty="0" err="1"/>
              <a:t>vehicles</a:t>
            </a:r>
            <a:r>
              <a:rPr lang="fi-FI" dirty="0"/>
              <a:t>. </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a:t>
            </a:fld>
            <a:endParaRPr lang="fi-FI"/>
          </a:p>
        </p:txBody>
      </p:sp>
    </p:spTree>
    <p:extLst>
      <p:ext uri="{BB962C8B-B14F-4D97-AF65-F5344CB8AC3E}">
        <p14:creationId xmlns:p14="http://schemas.microsoft.com/office/powerpoint/2010/main" val="1711859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altLang="zh-Hans" dirty="0"/>
              <a:t>Here</a:t>
            </a:r>
            <a:r>
              <a:rPr lang="zh-Hans" altLang="fi-FI" dirty="0"/>
              <a:t> </a:t>
            </a:r>
            <a:r>
              <a:rPr lang="fi-FI" altLang="zh-Hans" dirty="0" err="1"/>
              <a:t>we</a:t>
            </a:r>
            <a:r>
              <a:rPr lang="zh-Hans" altLang="fi-FI" dirty="0"/>
              <a:t> </a:t>
            </a:r>
            <a:r>
              <a:rPr lang="fi-FI" altLang="zh-Hans" dirty="0" err="1"/>
              <a:t>illustrate</a:t>
            </a:r>
            <a:r>
              <a:rPr lang="zh-Hans" altLang="fi-FI" dirty="0"/>
              <a:t> </a:t>
            </a:r>
            <a:r>
              <a:rPr lang="fi-FI" altLang="zh-Hans" dirty="0" err="1"/>
              <a:t>the</a:t>
            </a:r>
            <a:r>
              <a:rPr lang="zh-Hans" altLang="fi-FI" dirty="0"/>
              <a:t> </a:t>
            </a:r>
            <a:r>
              <a:rPr lang="fi-FI" altLang="zh-Hans" dirty="0" err="1"/>
              <a:t>architecture</a:t>
            </a:r>
            <a:r>
              <a:rPr lang="zh-Hans" altLang="fi-FI" dirty="0"/>
              <a:t> </a:t>
            </a:r>
            <a:r>
              <a:rPr lang="fi-FI" altLang="zh-Hans" dirty="0"/>
              <a:t>of</a:t>
            </a:r>
            <a:r>
              <a:rPr lang="zh-Hans" altLang="fi-FI" dirty="0"/>
              <a:t> </a:t>
            </a:r>
            <a:r>
              <a:rPr lang="fi-FI" altLang="zh-Hans" dirty="0" err="1"/>
              <a:t>our</a:t>
            </a:r>
            <a:r>
              <a:rPr lang="zh-Hans" altLang="fi-FI" dirty="0"/>
              <a:t> </a:t>
            </a:r>
            <a:r>
              <a:rPr lang="fi-FI" altLang="zh-Hans" dirty="0" err="1"/>
              <a:t>task</a:t>
            </a:r>
            <a:r>
              <a:rPr lang="zh-Hans" altLang="fi-FI" dirty="0"/>
              <a:t> </a:t>
            </a:r>
            <a:r>
              <a:rPr lang="fi-FI" altLang="zh-Hans" dirty="0" err="1"/>
              <a:t>allocation</a:t>
            </a:r>
            <a:r>
              <a:rPr lang="zh-Hans" altLang="fi-FI" dirty="0"/>
              <a:t> </a:t>
            </a:r>
            <a:r>
              <a:rPr lang="fi-FI" altLang="zh-Hans" dirty="0" err="1"/>
              <a:t>system</a:t>
            </a:r>
            <a:r>
              <a:rPr lang="fi-FI" altLang="zh-Hans" dirty="0"/>
              <a:t>.</a:t>
            </a:r>
            <a:r>
              <a:rPr lang="zh-Hans" altLang="fi-FI" dirty="0"/>
              <a:t> </a:t>
            </a:r>
            <a:r>
              <a:rPr lang="fi-FI" sz="1200" kern="1200" dirty="0">
                <a:solidFill>
                  <a:schemeClr val="tx1"/>
                </a:solidFill>
                <a:effectLst/>
                <a:latin typeface="+mn-lt"/>
                <a:ea typeface="ＭＳ Ｐゴシック" charset="-128"/>
                <a:cs typeface="ＭＳ Ｐゴシック" charset="-128"/>
              </a:rPr>
              <a:t> It is </a:t>
            </a:r>
            <a:r>
              <a:rPr lang="fi-FI" sz="1200" kern="1200" dirty="0" err="1">
                <a:solidFill>
                  <a:schemeClr val="tx1"/>
                </a:solidFill>
                <a:effectLst/>
                <a:latin typeface="+mn-lt"/>
                <a:ea typeface="ＭＳ Ｐゴシック" charset="-128"/>
                <a:cs typeface="ＭＳ Ｐゴシック" charset="-128"/>
              </a:rPr>
              <a:t>safe</a:t>
            </a:r>
            <a:r>
              <a:rPr lang="fi-FI" sz="1200" kern="1200" dirty="0">
                <a:solidFill>
                  <a:schemeClr val="tx1"/>
                </a:solidFill>
                <a:effectLst/>
                <a:latin typeface="+mn-lt"/>
                <a:ea typeface="ＭＳ Ｐゴシック" charset="-128"/>
                <a:cs typeface="ＭＳ Ｐゴシック" charset="-128"/>
              </a:rPr>
              <a:t> to </a:t>
            </a:r>
            <a:r>
              <a:rPr lang="fi-FI" sz="1200" kern="1200" dirty="0" err="1">
                <a:solidFill>
                  <a:schemeClr val="tx1"/>
                </a:solidFill>
                <a:effectLst/>
                <a:latin typeface="+mn-lt"/>
                <a:ea typeface="ＭＳ Ｐゴシック" charset="-128"/>
                <a:cs typeface="ＭＳ Ｐゴシック" charset="-128"/>
              </a:rPr>
              <a:t>assume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that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urban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areas</a:t>
            </a:r>
            <a:r>
              <a:rPr lang="fi-FI" sz="1200" kern="1200" dirty="0">
                <a:solidFill>
                  <a:schemeClr val="tx1"/>
                </a:solidFill>
                <a:effectLst/>
                <a:latin typeface="+mn-lt"/>
                <a:ea typeface="ＭＳ Ｐゴシック" charset="-128"/>
                <a:cs typeface="ＭＳ Ｐゴシック" charset="-128"/>
              </a:rPr>
              <a:t> in</a:t>
            </a:r>
          </a:p>
          <a:p>
            <a:r>
              <a:rPr lang="fi-FI" sz="1200" kern="1200" dirty="0" err="1">
                <a:solidFill>
                  <a:schemeClr val="tx1"/>
                </a:solidFill>
                <a:effectLst/>
                <a:latin typeface="+mn-lt"/>
                <a:ea typeface="ＭＳ Ｐゴシック" charset="-128"/>
                <a:cs typeface="ＭＳ Ｐゴシック" charset="-128"/>
              </a:rPr>
              <a:t>modern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cities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are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fully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covered</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by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cellular</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networks</a:t>
            </a:r>
            <a:r>
              <a:rPr 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Thus</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a:t>
            </a:r>
            <a:r>
              <a:rPr lang="fi-FI" sz="1200" kern="1200" dirty="0" err="1">
                <a:solidFill>
                  <a:schemeClr val="tx1"/>
                </a:solidFill>
                <a:effectLst/>
                <a:latin typeface="+mn-lt"/>
                <a:ea typeface="ＭＳ Ｐゴシック" charset="-128"/>
                <a:cs typeface="ＭＳ Ｐゴシック" charset="-128"/>
              </a:rPr>
              <a:t>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divide</a:t>
            </a:r>
            <a:r>
              <a:rPr lang="fi-FI" sz="1200" kern="1200" dirty="0">
                <a:solidFill>
                  <a:schemeClr val="tx1"/>
                </a:solidFill>
                <a:effectLst/>
                <a:latin typeface="+mn-lt"/>
                <a:ea typeface="ＭＳ Ｐゴシック" charset="-128"/>
                <a:cs typeface="ＭＳ Ｐゴシック" charset="-128"/>
              </a:rPr>
              <a:t> an </a:t>
            </a:r>
            <a:r>
              <a:rPr lang="fi-FI" sz="1200" kern="1200" dirty="0" err="1">
                <a:solidFill>
                  <a:schemeClr val="tx1"/>
                </a:solidFill>
                <a:effectLst/>
                <a:latin typeface="+mn-lt"/>
                <a:ea typeface="ＭＳ Ｐゴシック" charset="-128"/>
                <a:cs typeface="ＭＳ Ｐゴシック" charset="-128"/>
              </a:rPr>
              <a:t>urban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area</a:t>
            </a:r>
            <a:r>
              <a:rPr lang="fi-FI" sz="1200" kern="1200" dirty="0">
                <a:solidFill>
                  <a:schemeClr val="tx1"/>
                </a:solidFill>
                <a:effectLst/>
                <a:latin typeface="+mn-lt"/>
                <a:ea typeface="ＭＳ Ｐゴシック" charset="-128"/>
                <a:cs typeface="ＭＳ Ｐゴシック" charset="-128"/>
              </a:rPr>
              <a:t> into Service </a:t>
            </a:r>
            <a:r>
              <a:rPr lang="fi-FI" sz="1200" kern="1200" dirty="0" err="1">
                <a:solidFill>
                  <a:schemeClr val="tx1"/>
                </a:solidFill>
                <a:effectLst/>
                <a:latin typeface="+mn-lt"/>
                <a:ea typeface="ＭＳ Ｐゴシック" charset="-128"/>
                <a:cs typeface="ＭＳ Ｐゴシック" charset="-128"/>
              </a:rPr>
              <a:t>Zones</a:t>
            </a:r>
            <a:r>
              <a:rPr lang="fi-FI" sz="1200" kern="1200" dirty="0">
                <a:solidFill>
                  <a:schemeClr val="tx1"/>
                </a:solidFill>
                <a:effectLst/>
                <a:latin typeface="+mn-lt"/>
                <a:ea typeface="ＭＳ Ｐゴシック" charset="-128"/>
                <a:cs typeface="ＭＳ Ｐゴシック" charset="-128"/>
              </a:rPr>
              <a:t> , and</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select</a:t>
            </a:r>
            <a:r>
              <a:rPr lang="fi-FI" sz="1200" kern="1200" dirty="0">
                <a:solidFill>
                  <a:schemeClr val="tx1"/>
                </a:solidFill>
                <a:effectLst/>
                <a:latin typeface="+mn-lt"/>
                <a:ea typeface="ＭＳ Ｐゴシック" charset="-128"/>
                <a:cs typeface="ＭＳ Ｐゴシック" charset="-128"/>
              </a:rPr>
              <a:t> a </a:t>
            </a:r>
            <a:r>
              <a:rPr lang="fi-FI" sz="1200" kern="1200" dirty="0" err="1">
                <a:solidFill>
                  <a:schemeClr val="tx1"/>
                </a:solidFill>
                <a:effectLst/>
                <a:latin typeface="+mn-lt"/>
                <a:ea typeface="ＭＳ Ｐゴシック" charset="-128"/>
                <a:cs typeface="ＭＳ Ｐゴシック" charset="-128"/>
              </a:rPr>
              <a:t>stationary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fog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node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within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zone</a:t>
            </a:r>
            <a:r>
              <a:rPr lang="fi-FI" sz="1200" kern="1200" dirty="0">
                <a:solidFill>
                  <a:schemeClr val="tx1"/>
                </a:solidFill>
                <a:effectLst/>
                <a:latin typeface="+mn-lt"/>
                <a:ea typeface="ＭＳ Ｐゴシック" charset="-128"/>
                <a:cs typeface="ＭＳ Ｐゴシック" charset="-128"/>
              </a:rPr>
              <a:t> to </a:t>
            </a:r>
            <a:r>
              <a:rPr lang="fi-FI" sz="1200" kern="1200" dirty="0" err="1">
                <a:solidFill>
                  <a:schemeClr val="tx1"/>
                </a:solidFill>
                <a:effectLst/>
                <a:latin typeface="+mn-lt"/>
                <a:ea typeface="ＭＳ Ｐゴシック" charset="-128"/>
                <a:cs typeface="ＭＳ Ｐゴシック" charset="-128"/>
              </a:rPr>
              <a:t>manage</a:t>
            </a:r>
            <a:r>
              <a:rPr lang="fi-FI" sz="1200" kern="1200" dirty="0">
                <a:solidFill>
                  <a:schemeClr val="tx1"/>
                </a:solidFill>
                <a:effectLst/>
                <a:latin typeface="+mn-lt"/>
                <a:ea typeface="ＭＳ Ｐゴシック" charset="-128"/>
                <a:cs typeface="ＭＳ Ｐゴシック" charset="-128"/>
              </a:rPr>
              <a:t> and</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coordinate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all</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fog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nodes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coordinator</a:t>
            </a:r>
            <a:r>
              <a:rPr lang="zh-Hans" altLang="fi-FI" sz="1200" kern="1200" dirty="0">
                <a:solidFill>
                  <a:schemeClr val="tx1"/>
                </a:solidFill>
                <a:effectLst/>
                <a:latin typeface="+mn-lt"/>
                <a:ea typeface="ＭＳ Ｐゴシック" charset="-128"/>
                <a:cs typeface="ＭＳ Ｐゴシック" charset="-128"/>
              </a:rPr>
              <a:t> </a:t>
            </a:r>
            <a:r>
              <a:rPr lang="fi-FI" sz="1200" kern="1200" dirty="0">
                <a:solidFill>
                  <a:schemeClr val="tx1"/>
                </a:solidFill>
                <a:effectLst/>
                <a:latin typeface="+mn-lt"/>
                <a:ea typeface="ＭＳ Ｐゴシック" charset="-128"/>
                <a:cs typeface="ＭＳ Ｐゴシック" charset="-128"/>
              </a:rPr>
              <a:t> is </a:t>
            </a:r>
            <a:r>
              <a:rPr lang="fi-FI" sz="1200" kern="1200" dirty="0" err="1">
                <a:solidFill>
                  <a:schemeClr val="tx1"/>
                </a:solidFill>
                <a:effectLst/>
                <a:latin typeface="+mn-lt"/>
                <a:ea typeface="ＭＳ Ｐゴシック" charset="-128"/>
                <a:cs typeface="ＭＳ Ｐゴシック" charset="-128"/>
              </a:rPr>
              <a:t>called</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Zone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Head</a:t>
            </a:r>
            <a:r>
              <a:rPr lang="fi-FI" sz="1200" kern="1200" dirty="0">
                <a:solidFill>
                  <a:schemeClr val="tx1"/>
                </a:solidFill>
                <a:effectLst/>
                <a:latin typeface="+mn-lt"/>
                <a:ea typeface="ＭＳ Ｐゴシック" charset="-128"/>
                <a:cs typeface="ＭＳ Ｐゴシック" charset="-128"/>
              </a:rPr>
              <a:t> . To </a:t>
            </a:r>
            <a:r>
              <a:rPr lang="fi-FI" sz="1200" kern="1200" dirty="0" err="1">
                <a:solidFill>
                  <a:schemeClr val="tx1"/>
                </a:solidFill>
                <a:effectLst/>
                <a:latin typeface="+mn-lt"/>
                <a:ea typeface="ＭＳ Ｐゴシック" charset="-128"/>
                <a:cs typeface="ＭＳ Ｐゴシック" charset="-128"/>
              </a:rPr>
              <a:t>simplify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system</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model</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always</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select</a:t>
            </a:r>
            <a:r>
              <a:rPr lang="fi-FI" sz="1200" kern="1200" dirty="0">
                <a:solidFill>
                  <a:schemeClr val="tx1"/>
                </a:solidFill>
                <a:effectLst/>
                <a:latin typeface="+mn-lt"/>
                <a:ea typeface="ＭＳ Ｐゴシック" charset="-128"/>
                <a:cs typeface="ＭＳ Ｐゴシック" charset="-128"/>
              </a:rPr>
              <a:t> a LTE </a:t>
            </a:r>
            <a:r>
              <a:rPr lang="fi-FI" sz="1200" kern="1200" dirty="0" err="1">
                <a:solidFill>
                  <a:schemeClr val="tx1"/>
                </a:solidFill>
                <a:effectLst/>
                <a:latin typeface="+mn-lt"/>
                <a:ea typeface="ＭＳ Ｐゴシック" charset="-128"/>
                <a:cs typeface="ＭＳ Ｐゴシック" charset="-128"/>
              </a:rPr>
              <a:t>base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station</a:t>
            </a:r>
            <a:r>
              <a:rPr lang="fi-FI" sz="1200" kern="1200" dirty="0">
                <a:solidFill>
                  <a:schemeClr val="tx1"/>
                </a:solidFill>
                <a:effectLst/>
                <a:latin typeface="+mn-lt"/>
                <a:ea typeface="ＭＳ Ｐゴシック" charset="-128"/>
                <a:cs typeface="ＭＳ Ｐゴシック" charset="-128"/>
              </a:rPr>
              <a:t> to </a:t>
            </a:r>
            <a:r>
              <a:rPr lang="fi-FI" sz="1200" kern="1200" dirty="0" err="1">
                <a:solidFill>
                  <a:schemeClr val="tx1"/>
                </a:solidFill>
                <a:effectLst/>
                <a:latin typeface="+mn-lt"/>
                <a:ea typeface="ＭＳ Ｐゴシック" charset="-128"/>
                <a:cs typeface="ＭＳ Ｐゴシック" charset="-128"/>
              </a:rPr>
              <a:t>be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zone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head</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sz="1200" kern="1200" dirty="0">
                <a:solidFill>
                  <a:schemeClr val="tx1"/>
                </a:solidFill>
                <a:effectLst/>
                <a:latin typeface="+mn-lt"/>
                <a:ea typeface="ＭＳ Ｐゴシック" charset="-128"/>
                <a:cs typeface="ＭＳ Ｐゴシック" charset="-128"/>
              </a:rPr>
              <a:t> Mobile </a:t>
            </a:r>
            <a:r>
              <a:rPr lang="fi-FI" sz="1200" kern="1200" dirty="0" err="1">
                <a:solidFill>
                  <a:schemeClr val="tx1"/>
                </a:solidFill>
                <a:effectLst/>
                <a:latin typeface="+mn-lt"/>
                <a:ea typeface="ＭＳ Ｐゴシック" charset="-128"/>
                <a:cs typeface="ＭＳ Ｐゴシック" charset="-128"/>
              </a:rPr>
              <a:t>fog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nodes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always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inform</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zone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head</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when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enter</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or</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leave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zone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utilizing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existing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cellular</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registration</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mechanisms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Additionally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they</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report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periodically</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their</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locations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moving</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directions</a:t>
            </a:r>
            <a:r>
              <a:rPr lang="fi-FI" sz="1200" kern="1200" dirty="0">
                <a:solidFill>
                  <a:schemeClr val="tx1"/>
                </a:solidFill>
                <a:effectLst/>
                <a:latin typeface="+mn-lt"/>
                <a:ea typeface="ＭＳ Ｐゴシック" charset="-128"/>
                <a:cs typeface="ＭＳ Ｐゴシック" charset="-128"/>
              </a:rPr>
              <a:t>, and </a:t>
            </a:r>
            <a:r>
              <a:rPr lang="fi-FI" sz="1200" kern="1200" dirty="0" err="1">
                <a:solidFill>
                  <a:schemeClr val="tx1"/>
                </a:solidFill>
                <a:effectLst/>
                <a:latin typeface="+mn-lt"/>
                <a:ea typeface="ＭＳ Ｐゴシック" charset="-128"/>
                <a:cs typeface="ＭＳ Ｐゴシック" charset="-128"/>
              </a:rPr>
              <a:t>available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capacities</a:t>
            </a:r>
            <a:r>
              <a:rPr lang="fi-FI" sz="1200" kern="1200" dirty="0">
                <a:solidFill>
                  <a:schemeClr val="tx1"/>
                </a:solidFill>
                <a:effectLst/>
                <a:latin typeface="+mn-lt"/>
                <a:ea typeface="ＭＳ Ｐゴシック" charset="-128"/>
                <a:cs typeface="ＭＳ Ｐゴシック" charset="-128"/>
              </a:rPr>
              <a:t> to</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the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zone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head</a:t>
            </a:r>
            <a:r>
              <a:rPr 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Thus,all</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informations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about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nodes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client</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vehicles</a:t>
            </a:r>
            <a:r>
              <a:rPr lang="fi-FI" sz="1200" kern="1200" dirty="0">
                <a:solidFill>
                  <a:schemeClr val="tx1"/>
                </a:solidFill>
                <a:effectLst/>
                <a:latin typeface="+mn-lt"/>
                <a:ea typeface="ＭＳ Ｐゴシック" charset="-128"/>
                <a:cs typeface="ＭＳ Ｐゴシック" charset="-128"/>
              </a:rPr>
              <a:t>, and </a:t>
            </a:r>
            <a:r>
              <a:rPr lang="fi-FI" sz="1200" kern="1200" dirty="0" err="1">
                <a:solidFill>
                  <a:schemeClr val="tx1"/>
                </a:solidFill>
                <a:effectLst/>
                <a:latin typeface="+mn-lt"/>
                <a:ea typeface="ＭＳ Ｐゴシック" charset="-128"/>
                <a:cs typeface="ＭＳ Ｐゴシック" charset="-128"/>
              </a:rPr>
              <a:t>base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stations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are</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transparent</a:t>
            </a:r>
            <a:r>
              <a:rPr lang="fi-FI" sz="1200" kern="1200" dirty="0">
                <a:solidFill>
                  <a:schemeClr val="tx1"/>
                </a:solidFill>
                <a:effectLst/>
                <a:latin typeface="+mn-lt"/>
                <a:ea typeface="ＭＳ Ｐゴシック" charset="-128"/>
                <a:cs typeface="ＭＳ Ｐゴシック" charset="-128"/>
              </a:rPr>
              <a:t> to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system</a:t>
            </a:r>
            <a:r>
              <a:rPr lang="fi-FI" sz="1200" kern="1200" dirty="0">
                <a:solidFill>
                  <a:schemeClr val="tx1"/>
                </a:solidFill>
                <a:effectLst/>
                <a:latin typeface="+mn-lt"/>
                <a:ea typeface="ＭＳ Ｐゴシック" charset="-128"/>
                <a:cs typeface="ＭＳ Ｐゴシック" charset="-128"/>
              </a:rPr>
              <a:t>.</a:t>
            </a:r>
          </a:p>
          <a:p>
            <a:endParaRPr lang="fi-FI" sz="1200" kern="1200" dirty="0">
              <a:solidFill>
                <a:schemeClr val="tx1"/>
              </a:solidFill>
              <a:effectLst/>
              <a:latin typeface="+mn-lt"/>
              <a:ea typeface="ＭＳ Ｐゴシック" charset="-128"/>
              <a:cs typeface="ＭＳ Ｐゴシック" charset="-128"/>
            </a:endParaRPr>
          </a:p>
          <a:p>
            <a:r>
              <a:rPr lang="fi-FI" altLang="zh-Hans" sz="1200" kern="1200" dirty="0">
                <a:solidFill>
                  <a:schemeClr val="tx1"/>
                </a:solidFill>
                <a:effectLst/>
                <a:latin typeface="+mn-lt"/>
                <a:ea typeface="ＭＳ Ｐゴシック" charset="-128"/>
                <a:cs typeface="ＭＳ Ｐゴシック" charset="-128"/>
              </a:rPr>
              <a:t>In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task</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allocation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in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VFC,</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client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vehicle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first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broadcasts</a:t>
            </a:r>
            <a:r>
              <a:rPr lang="zh-Hans" altLang="fi-FI" sz="1200" kern="1200" dirty="0">
                <a:solidFill>
                  <a:schemeClr val="tx1"/>
                </a:solidFill>
                <a:effectLst/>
                <a:latin typeface="+mn-lt"/>
                <a:ea typeface="ＭＳ Ｐゴシック" charset="-128"/>
                <a:cs typeface="ＭＳ Ｐゴシック" charset="-128"/>
              </a:rPr>
              <a:t> </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one</a:t>
            </a:r>
            <a:r>
              <a:rPr lang="fi-FI" sz="1200" kern="1200" dirty="0">
                <a:solidFill>
                  <a:schemeClr val="tx1"/>
                </a:solidFill>
                <a:effectLst/>
                <a:latin typeface="+mn-lt"/>
                <a:ea typeface="ＭＳ Ｐゴシック" charset="-128"/>
                <a:cs typeface="ＭＳ Ｐゴシック" charset="-128"/>
              </a:rPr>
              <a:t>-hop </a:t>
            </a:r>
            <a:r>
              <a:rPr lang="fi-FI" sz="1200" kern="1200" dirty="0" err="1">
                <a:solidFill>
                  <a:schemeClr val="tx1"/>
                </a:solidFill>
                <a:effectLst/>
                <a:latin typeface="+mn-lt"/>
                <a:ea typeface="ＭＳ Ｐゴシック" charset="-128"/>
                <a:cs typeface="ＭＳ Ｐゴシック" charset="-128"/>
              </a:rPr>
              <a:t>probe</a:t>
            </a:r>
            <a:r>
              <a:rPr lang="zh-Hans" alt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messages</a:t>
            </a:r>
            <a:r>
              <a:rPr lang="fi-FI" sz="1200" kern="1200" dirty="0">
                <a:solidFill>
                  <a:schemeClr val="tx1"/>
                </a:solidFill>
                <a:effectLst/>
                <a:latin typeface="+mn-lt"/>
                <a:ea typeface="ＭＳ Ｐゴシック" charset="-128"/>
                <a:cs typeface="ＭＳ Ｐゴシック" charset="-128"/>
              </a:rPr>
              <a:t> </a:t>
            </a:r>
            <a:r>
              <a:rPr lang="fi-FI" sz="1200" kern="1200" dirty="0" err="1">
                <a:solidFill>
                  <a:schemeClr val="tx1"/>
                </a:solidFill>
                <a:effectLst/>
                <a:latin typeface="+mn-lt"/>
                <a:ea typeface="ＭＳ Ｐゴシック" charset="-128"/>
                <a:cs typeface="ＭＳ Ｐゴシック" charset="-128"/>
              </a:rPr>
              <a:t>over</a:t>
            </a:r>
            <a:r>
              <a:rPr lang="fi-FI" sz="1200" kern="1200" dirty="0">
                <a:solidFill>
                  <a:schemeClr val="tx1"/>
                </a:solidFill>
                <a:effectLst/>
                <a:latin typeface="+mn-lt"/>
                <a:ea typeface="ＭＳ Ｐゴシック" charset="-128"/>
                <a:cs typeface="ＭＳ Ｐゴシック" charset="-128"/>
              </a:rPr>
              <a:t> DSRC</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for</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discovery</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of</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mobile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nodes</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nodes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responsing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probe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are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listed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condidates</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After</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receive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response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of</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mobile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node</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client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vehicle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send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request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to</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zone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head</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request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message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contains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task</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ID,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application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type</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candidates</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location</a:t>
            </a:r>
            <a:r>
              <a:rPr lang="fi-FI" altLang="zh-Hans" sz="1200" kern="1200" dirty="0">
                <a:solidFill>
                  <a:schemeClr val="tx1"/>
                </a:solidFill>
                <a:effectLst/>
                <a:latin typeface="+mn-lt"/>
                <a:ea typeface="ＭＳ Ｐゴシック" charset="-128"/>
                <a:cs typeface="ＭＳ Ｐゴシック" charset="-128"/>
              </a:rPr>
              <a:t> and </a:t>
            </a:r>
            <a:r>
              <a:rPr lang="fi-FI" altLang="zh-Hans" sz="1200" kern="1200" dirty="0" err="1">
                <a:solidFill>
                  <a:schemeClr val="tx1"/>
                </a:solidFill>
                <a:effectLst/>
                <a:latin typeface="+mn-lt"/>
                <a:ea typeface="ＭＳ Ｐゴシック" charset="-128"/>
                <a:cs typeface="ＭＳ Ｐゴシック" charset="-128"/>
              </a:rPr>
              <a:t>speed</a:t>
            </a:r>
            <a:r>
              <a:rPr lang="fi-FI" altLang="zh-Hans" sz="1200" kern="1200" dirty="0">
                <a:solidFill>
                  <a:schemeClr val="tx1"/>
                </a:solidFill>
                <a:effectLst/>
                <a:latin typeface="+mn-lt"/>
                <a:ea typeface="ＭＳ Ｐゴシック" charset="-128"/>
                <a:cs typeface="ＭＳ Ｐゴシック" charset="-128"/>
              </a:rPr>
              <a:t> of </a:t>
            </a:r>
            <a:r>
              <a:rPr lang="fi-FI" altLang="zh-Hans" sz="1200" kern="1200" dirty="0" err="1">
                <a:solidFill>
                  <a:schemeClr val="tx1"/>
                </a:solidFill>
                <a:effectLst/>
                <a:latin typeface="+mn-lt"/>
                <a:ea typeface="ＭＳ Ｐゴシック" charset="-128"/>
                <a:cs typeface="ＭＳ Ｐゴシック" charset="-128"/>
              </a:rPr>
              <a:t>vehicles</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After</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zone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head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received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request</a:t>
            </a:r>
            <a:r>
              <a:rPr lang="fi-FI" altLang="zh-Hans" sz="1200" kern="1200" dirty="0">
                <a:solidFill>
                  <a:schemeClr val="tx1"/>
                </a:solidFill>
                <a:effectLst/>
                <a:latin typeface="+mn-lt"/>
                <a:ea typeface="ＭＳ Ｐゴシック" charset="-128"/>
                <a:cs typeface="ＭＳ Ｐゴシック" charset="-128"/>
              </a:rPr>
              <a: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it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will</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conduct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task</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allocation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algorithm</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inform</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all</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clients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and</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mobile</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fog</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nodes</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about</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the</a:t>
            </a:r>
            <a:r>
              <a:rPr lang="zh-Hans" altLang="fi-FI" sz="1200" kern="1200" dirty="0">
                <a:solidFill>
                  <a:schemeClr val="tx1"/>
                </a:solidFill>
                <a:effectLst/>
                <a:latin typeface="+mn-lt"/>
                <a:ea typeface="ＭＳ Ｐゴシック" charset="-128"/>
                <a:cs typeface="ＭＳ Ｐゴシック" charset="-128"/>
              </a:rPr>
              <a:t> </a:t>
            </a:r>
            <a:r>
              <a:rPr lang="en-GB" altLang="zh-Hans" sz="1200" kern="1200" dirty="0">
                <a:solidFill>
                  <a:schemeClr val="tx1"/>
                </a:solidFill>
                <a:effectLst/>
                <a:latin typeface="+mn-lt"/>
                <a:ea typeface="ＭＳ Ｐゴシック" charset="-128"/>
                <a:cs typeface="ＭＳ Ｐゴシック" charset="-128"/>
              </a:rPr>
              <a:t>task assignment </a:t>
            </a:r>
            <a:r>
              <a:rPr lang="fi-FI" altLang="zh-Hans" sz="1200" kern="1200" dirty="0" err="1">
                <a:solidFill>
                  <a:schemeClr val="tx1"/>
                </a:solidFill>
                <a:effectLst/>
                <a:latin typeface="+mn-lt"/>
                <a:ea typeface="ＭＳ Ｐゴシック" charset="-128"/>
                <a:cs typeface="ＭＳ Ｐゴシック" charset="-128"/>
              </a:rPr>
              <a:t>decision</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err="1">
                <a:solidFill>
                  <a:schemeClr val="tx1"/>
                </a:solidFill>
                <a:effectLst/>
                <a:latin typeface="+mn-lt"/>
                <a:ea typeface="ＭＳ Ｐゴシック" charset="-128"/>
                <a:cs typeface="ＭＳ Ｐゴシック" charset="-128"/>
              </a:rPr>
              <a:t>over</a:t>
            </a:r>
            <a:r>
              <a:rPr lang="zh-Hans" altLang="fi-FI" sz="1200" kern="1200" dirty="0">
                <a:solidFill>
                  <a:schemeClr val="tx1"/>
                </a:solidFill>
                <a:effectLst/>
                <a:latin typeface="+mn-lt"/>
                <a:ea typeface="ＭＳ Ｐゴシック" charset="-128"/>
                <a:cs typeface="ＭＳ Ｐゴシック" charset="-128"/>
              </a:rPr>
              <a:t> </a:t>
            </a:r>
            <a:r>
              <a:rPr lang="fi-FI" altLang="zh-Hans" sz="1200" kern="1200" dirty="0">
                <a:solidFill>
                  <a:schemeClr val="tx1"/>
                </a:solidFill>
                <a:effectLst/>
                <a:latin typeface="+mn-lt"/>
                <a:ea typeface="ＭＳ Ｐゴシック" charset="-128"/>
                <a:cs typeface="ＭＳ Ｐゴシック" charset="-128"/>
              </a:rPr>
              <a:t>LTE.</a:t>
            </a:r>
            <a:endParaRPr lang="fi-FI" sz="1200" kern="1200" dirty="0">
              <a:solidFill>
                <a:schemeClr val="tx1"/>
              </a:solidFill>
              <a:effectLst/>
              <a:latin typeface="+mn-lt"/>
              <a:ea typeface="ＭＳ Ｐゴシック" charset="-128"/>
              <a:cs typeface="ＭＳ Ｐゴシック" charset="-128"/>
            </a:endParaRPr>
          </a:p>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a:t>
            </a:fld>
            <a:endParaRPr lang="fi-FI"/>
          </a:p>
        </p:txBody>
      </p:sp>
    </p:spTree>
    <p:extLst>
      <p:ext uri="{BB962C8B-B14F-4D97-AF65-F5344CB8AC3E}">
        <p14:creationId xmlns:p14="http://schemas.microsoft.com/office/powerpoint/2010/main" val="119356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hyperlink" Target="https://creativecommons.org/licenses/by/4.0/"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image" Target="../media/image2.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wmf"/><Relationship Id="rId1" Type="http://schemas.openxmlformats.org/officeDocument/2006/relationships/slideMaster" Target="../slideMasters/slideMaster1.xml"/><Relationship Id="rId4" Type="http://schemas.openxmlformats.org/officeDocument/2006/relationships/hyperlink" Target="https://creativecommons.org/licenses/by/4.0/"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image" Target="../media/image5.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wmf"/><Relationship Id="rId1" Type="http://schemas.openxmlformats.org/officeDocument/2006/relationships/slideMaster" Target="../slideMasters/slideMaster1.xml"/><Relationship Id="rId4" Type="http://schemas.openxmlformats.org/officeDocument/2006/relationships/hyperlink" Target="https://creativecommons.org/licenses/by/4.0/"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image" Target="../media/image2.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wmf"/><Relationship Id="rId1" Type="http://schemas.openxmlformats.org/officeDocument/2006/relationships/slideMaster" Target="../slideMasters/slideMaster1.xml"/><Relationship Id="rId4" Type="http://schemas.openxmlformats.org/officeDocument/2006/relationships/hyperlink" Target="https://creativecommons.org/licenses/by/4.0/"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image" Target="../media/image5.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wmf"/><Relationship Id="rId1" Type="http://schemas.openxmlformats.org/officeDocument/2006/relationships/slideMaster" Target="../slideMasters/slideMaster1.xml"/><Relationship Id="rId4" Type="http://schemas.openxmlformats.org/officeDocument/2006/relationships/hyperlink" Target="https://creativecommons.org/licenses/by/4.0/"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
        <p:nvSpPr>
          <p:cNvPr id="7"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3"/>
              </a:rPr>
              <a:t>Creative Commons Attribution-</a:t>
            </a:r>
            <a:r>
              <a:rPr lang="en-US" sz="900" err="1">
                <a:hlinkClick r:id="rId3"/>
              </a:rPr>
              <a:t>NonCommercial</a:t>
            </a:r>
            <a:r>
              <a:rPr lang="en-US" sz="900">
                <a:hlinkClick r:id="rId3"/>
              </a:rPr>
              <a:t> 4.0 International License</a:t>
            </a:r>
            <a:r>
              <a:rPr lang="en-US" sz="900"/>
              <a:t>.</a:t>
            </a:r>
          </a:p>
        </p:txBody>
      </p:sp>
      <p:pic>
        <p:nvPicPr>
          <p:cNvPr id="8" name="Picture 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983792" y="5244959"/>
            <a:ext cx="670560" cy="23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827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pic>
        <p:nvPicPr>
          <p:cNvPr id="13" name="Picture 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983793" y="5244959"/>
            <a:ext cx="670557" cy="236219"/>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4"/>
              </a:rPr>
              <a:t>Creative Commons Attribution 4.0 International License</a:t>
            </a:r>
            <a:r>
              <a:rPr lang="en-US" sz="900"/>
              <a:t>.</a:t>
            </a:r>
          </a:p>
        </p:txBody>
      </p:sp>
    </p:spTree>
    <p:extLst>
      <p:ext uri="{BB962C8B-B14F-4D97-AF65-F5344CB8AC3E}">
        <p14:creationId xmlns:p14="http://schemas.microsoft.com/office/powerpoint/2010/main" val="370908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02745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
        <p:nvSpPr>
          <p:cNvPr id="9"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3"/>
              </a:rPr>
              <a:t>Creative Commons Attribution-</a:t>
            </a:r>
            <a:r>
              <a:rPr lang="en-US" sz="900" err="1">
                <a:hlinkClick r:id="rId3"/>
              </a:rPr>
              <a:t>NonCommercial</a:t>
            </a:r>
            <a:r>
              <a:rPr lang="en-US" sz="900">
                <a:hlinkClick r:id="rId3"/>
              </a:rPr>
              <a:t> 4.0 International License</a:t>
            </a:r>
            <a:r>
              <a:rPr lang="en-US" sz="900"/>
              <a:t>.</a:t>
            </a:r>
          </a:p>
        </p:txBody>
      </p:sp>
      <p:pic>
        <p:nvPicPr>
          <p:cNvPr id="10" name="Picture 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983792" y="5244959"/>
            <a:ext cx="670560" cy="23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22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pic>
        <p:nvPicPr>
          <p:cNvPr id="13" name="Picture 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983793" y="5244959"/>
            <a:ext cx="670557" cy="236219"/>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4"/>
              </a:rPr>
              <a:t>Creative Commons Attribution 4.0 International License</a:t>
            </a:r>
            <a:r>
              <a:rPr lang="en-US" sz="900"/>
              <a:t>.</a:t>
            </a:r>
          </a:p>
        </p:txBody>
      </p:sp>
    </p:spTree>
    <p:extLst>
      <p:ext uri="{BB962C8B-B14F-4D97-AF65-F5344CB8AC3E}">
        <p14:creationId xmlns:p14="http://schemas.microsoft.com/office/powerpoint/2010/main" val="4230561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35177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
        <p:nvSpPr>
          <p:cNvPr id="6"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3"/>
              </a:rPr>
              <a:t>Creative Commons Attribution-</a:t>
            </a:r>
            <a:r>
              <a:rPr lang="en-US" sz="900" err="1">
                <a:hlinkClick r:id="rId3"/>
              </a:rPr>
              <a:t>NonCommercial</a:t>
            </a:r>
            <a:r>
              <a:rPr lang="en-US" sz="900">
                <a:hlinkClick r:id="rId3"/>
              </a:rPr>
              <a:t> 4.0 International License</a:t>
            </a:r>
            <a:r>
              <a:rPr lang="en-US" sz="900"/>
              <a:t>.</a:t>
            </a:r>
          </a:p>
        </p:txBody>
      </p:sp>
      <p:pic>
        <p:nvPicPr>
          <p:cNvPr id="10" name="Picture 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983792" y="5244959"/>
            <a:ext cx="670560" cy="23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05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pic>
        <p:nvPicPr>
          <p:cNvPr id="13" name="Picture 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983793" y="5244959"/>
            <a:ext cx="670557" cy="236219"/>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4"/>
              </a:rPr>
              <a:t>Creative Commons Attribution 4.0 International License</a:t>
            </a:r>
            <a:r>
              <a:rPr lang="en-US" sz="900"/>
              <a:t>.</a:t>
            </a:r>
          </a:p>
        </p:txBody>
      </p:sp>
    </p:spTree>
    <p:extLst>
      <p:ext uri="{BB962C8B-B14F-4D97-AF65-F5344CB8AC3E}">
        <p14:creationId xmlns:p14="http://schemas.microsoft.com/office/powerpoint/2010/main" val="2478856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3523238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12927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744871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379423"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4186464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476046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3935045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418845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3" y="1633364"/>
            <a:ext cx="3319477" cy="2694083"/>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3" y="4507364"/>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916562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1197AC78-F17B-4421-8AF3-910DE6902A83}" type="datetime1">
              <a:rPr lang="fi-FI" smtClean="0"/>
              <a:t>12.6.2018</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A7976D65-E59F-44F7-BD5C-E981F43B4588}" type="datetime1">
              <a:rPr lang="fi-FI" smtClean="0"/>
              <a:t>12.6.2018</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cxnSp>
        <p:nvCxnSpPr>
          <p:cNvPr id="34" name="Straight Connector 4"/>
          <p:cNvCxnSpPr/>
          <p:nvPr userDrawn="1"/>
        </p:nvCxnSpPr>
        <p:spPr>
          <a:xfrm>
            <a:off x="468313"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3822815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2399552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707D202-BADF-44A4-A11F-C280E232429B}" type="datetime1">
              <a:rPr lang="fi-FI" smtClean="0"/>
              <a:t>12.6.2018</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cxnSp>
        <p:nvCxnSpPr>
          <p:cNvPr id="10" name="Straight Connector 4"/>
          <p:cNvCxnSpPr/>
          <p:nvPr userDrawn="1"/>
        </p:nvCxnSpPr>
        <p:spPr>
          <a:xfrm>
            <a:off x="468313"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640142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B57E5DE6-1C7E-4836-A3FC-F241308BB546}" type="datetime1">
              <a:rPr lang="fi-FI" smtClean="0"/>
              <a:t>12.6.2018</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3" y="1261611"/>
            <a:ext cx="3988079" cy="333664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09" y="1261049"/>
            <a:ext cx="3988079" cy="333664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7A380F1C-3448-4BEC-BCBB-A3E71DEDFDF3}" type="datetime1">
              <a:rPr lang="fi-FI" smtClean="0"/>
              <a:t>12.6.2018</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3"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8C4CFC67-1C76-46C0-9207-272B2A77D3F4}" type="datetime1">
              <a:rPr lang="fi-FI" smtClean="0"/>
              <a:t>12.6.2018</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
        <p:nvSpPr>
          <p:cNvPr id="9"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3"/>
              </a:rPr>
              <a:t>Creative Commons Attribution-</a:t>
            </a:r>
            <a:r>
              <a:rPr lang="en-US" sz="900" err="1">
                <a:hlinkClick r:id="rId3"/>
              </a:rPr>
              <a:t>NonCommercial</a:t>
            </a:r>
            <a:r>
              <a:rPr lang="en-US" sz="900">
                <a:hlinkClick r:id="rId3"/>
              </a:rPr>
              <a:t> 4.0 International License</a:t>
            </a:r>
            <a:r>
              <a:rPr lang="en-US" sz="900"/>
              <a:t>.</a:t>
            </a:r>
          </a:p>
        </p:txBody>
      </p:sp>
      <p:pic>
        <p:nvPicPr>
          <p:cNvPr id="10" name="Picture 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983792" y="5244959"/>
            <a:ext cx="670560" cy="23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39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pic>
        <p:nvPicPr>
          <p:cNvPr id="13" name="Picture 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983793" y="5244959"/>
            <a:ext cx="670557" cy="236219"/>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4"/>
              </a:rPr>
              <a:t>Creative Commons Attribution 4.0 International License</a:t>
            </a:r>
            <a:r>
              <a:rPr lang="en-US" sz="900"/>
              <a:t>.</a:t>
            </a:r>
          </a:p>
        </p:txBody>
      </p:sp>
    </p:spTree>
    <p:extLst>
      <p:ext uri="{BB962C8B-B14F-4D97-AF65-F5344CB8AC3E}">
        <p14:creationId xmlns:p14="http://schemas.microsoft.com/office/powerpoint/2010/main" val="2594060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406986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
        <p:nvSpPr>
          <p:cNvPr id="9"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3"/>
              </a:rPr>
              <a:t>Creative Commons Attribution-</a:t>
            </a:r>
            <a:r>
              <a:rPr lang="en-US" sz="900" err="1">
                <a:hlinkClick r:id="rId3"/>
              </a:rPr>
              <a:t>NonCommercial</a:t>
            </a:r>
            <a:r>
              <a:rPr lang="en-US" sz="900">
                <a:hlinkClick r:id="rId3"/>
              </a:rPr>
              <a:t> 4.0 International License</a:t>
            </a:r>
            <a:r>
              <a:rPr lang="en-US" sz="900"/>
              <a:t>.</a:t>
            </a:r>
          </a:p>
        </p:txBody>
      </p:sp>
      <p:pic>
        <p:nvPicPr>
          <p:cNvPr id="10" name="Picture 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983792" y="5244959"/>
            <a:ext cx="670560" cy="23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1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pic>
        <p:nvPicPr>
          <p:cNvPr id="13" name="Picture 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983793" y="5244959"/>
            <a:ext cx="670557" cy="236219"/>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7"/>
          <p:cNvSpPr txBox="1">
            <a:spLocks/>
          </p:cNvSpPr>
          <p:nvPr userDrawn="1"/>
        </p:nvSpPr>
        <p:spPr>
          <a:xfrm>
            <a:off x="1247290" y="5304814"/>
            <a:ext cx="6696744" cy="134938"/>
          </a:xfrm>
          <a:prstGeom prst="rect">
            <a:avLst/>
          </a:prstGeom>
        </p:spPr>
        <p:txBody>
          <a:bodyPr lIns="0" rIns="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r>
              <a:rPr lang="en-US" sz="900"/>
              <a:t>Except otherwise noted, this work is licensed under a </a:t>
            </a:r>
            <a:r>
              <a:rPr lang="en-US" sz="900">
                <a:hlinkClick r:id="rId4"/>
              </a:rPr>
              <a:t>Creative Commons Attribution 4.0 International License</a:t>
            </a:r>
            <a:r>
              <a:rPr lang="en-US" sz="900"/>
              <a:t>.</a:t>
            </a:r>
          </a:p>
        </p:txBody>
      </p:sp>
    </p:spTree>
    <p:extLst>
      <p:ext uri="{BB962C8B-B14F-4D97-AF65-F5344CB8AC3E}">
        <p14:creationId xmlns:p14="http://schemas.microsoft.com/office/powerpoint/2010/main" val="50987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6554172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5A4FDE1E-CE67-4C2C-834E-2131FBF50E2F}" type="datetime1">
              <a:rPr lang="fi-FI" smtClean="0"/>
              <a:t>12.6.2018</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68" r:id="rId2"/>
    <p:sldLayoutId id="2147484774" r:id="rId3"/>
    <p:sldLayoutId id="2147484748" r:id="rId4"/>
    <p:sldLayoutId id="2147484769" r:id="rId5"/>
    <p:sldLayoutId id="2147484775" r:id="rId6"/>
    <p:sldLayoutId id="2147484749" r:id="rId7"/>
    <p:sldLayoutId id="2147484770" r:id="rId8"/>
    <p:sldLayoutId id="2147484776" r:id="rId9"/>
    <p:sldLayoutId id="2147484750" r:id="rId10"/>
    <p:sldLayoutId id="2147484771" r:id="rId11"/>
    <p:sldLayoutId id="2147484777" r:id="rId12"/>
    <p:sldLayoutId id="2147484751" r:id="rId13"/>
    <p:sldLayoutId id="2147484772" r:id="rId14"/>
    <p:sldLayoutId id="2147484778" r:id="rId15"/>
    <p:sldLayoutId id="2147484752" r:id="rId16"/>
    <p:sldLayoutId id="2147484773" r:id="rId17"/>
    <p:sldLayoutId id="2147484779" r:id="rId18"/>
    <p:sldLayoutId id="2147484753" r:id="rId19"/>
    <p:sldLayoutId id="2147484754" r:id="rId20"/>
    <p:sldLayoutId id="2147484755" r:id="rId21"/>
    <p:sldLayoutId id="2147484756" r:id="rId22"/>
    <p:sldLayoutId id="2147484757" r:id="rId23"/>
    <p:sldLayoutId id="2147484758" r:id="rId24"/>
    <p:sldLayoutId id="2147484759" r:id="rId25"/>
    <p:sldLayoutId id="2147484760" r:id="rId26"/>
    <p:sldLayoutId id="2147484761" r:id="rId27"/>
    <p:sldLayoutId id="2147484762" r:id="rId28"/>
    <p:sldLayoutId id="2147484763" r:id="rId29"/>
    <p:sldLayoutId id="2147484764" r:id="rId30"/>
    <p:sldLayoutId id="2147484765" r:id="rId31"/>
    <p:sldLayoutId id="2147484766" r:id="rId32"/>
    <p:sldLayoutId id="2147484767" r:id="rId33"/>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0.(null)"/><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2.(null)"/><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5.(null)"/><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6.(nul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9.tif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22.tiff"/><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23528" y="1129308"/>
            <a:ext cx="8280920" cy="2952000"/>
          </a:xfrm>
        </p:spPr>
        <p:txBody>
          <a:bodyPr/>
          <a:lstStyle/>
          <a:p>
            <a:r>
              <a:rPr lang="fi-FI" sz="4800" dirty="0" err="1"/>
              <a:t>Fog</a:t>
            </a:r>
            <a:r>
              <a:rPr lang="fi-FI" sz="4800" dirty="0"/>
              <a:t> </a:t>
            </a:r>
            <a:r>
              <a:rPr lang="fi-FI" sz="4800" dirty="0" err="1"/>
              <a:t>Following</a:t>
            </a:r>
            <a:r>
              <a:rPr lang="fi-FI" sz="4800" dirty="0"/>
              <a:t> Me: </a:t>
            </a:r>
            <a:br>
              <a:rPr lang="fi-FI" sz="4800" dirty="0"/>
            </a:br>
            <a:r>
              <a:rPr lang="fi-FI" sz="4800" dirty="0" err="1"/>
              <a:t>Latency</a:t>
            </a:r>
            <a:r>
              <a:rPr lang="fi-FI" sz="4800" dirty="0"/>
              <a:t> and </a:t>
            </a:r>
            <a:r>
              <a:rPr lang="fi-FI" sz="4800" dirty="0" err="1"/>
              <a:t>Quality</a:t>
            </a:r>
            <a:r>
              <a:rPr lang="fi-FI" sz="4800" dirty="0"/>
              <a:t> </a:t>
            </a:r>
            <a:r>
              <a:rPr lang="fi-FI" sz="4800" dirty="0" err="1"/>
              <a:t>Balanced</a:t>
            </a:r>
            <a:r>
              <a:rPr lang="fi-FI" sz="4800" dirty="0"/>
              <a:t> </a:t>
            </a:r>
            <a:r>
              <a:rPr lang="fi-FI" sz="4800" dirty="0" err="1"/>
              <a:t>Task</a:t>
            </a:r>
            <a:r>
              <a:rPr lang="fi-FI" sz="4800" dirty="0"/>
              <a:t> </a:t>
            </a:r>
            <a:r>
              <a:rPr lang="fi-FI" sz="4800" dirty="0" err="1"/>
              <a:t>Allocation</a:t>
            </a:r>
            <a:r>
              <a:rPr lang="fi-FI" sz="4800" dirty="0"/>
              <a:t> in </a:t>
            </a:r>
            <a:r>
              <a:rPr lang="fi-FI" sz="4800" dirty="0" err="1"/>
              <a:t>Vehicular</a:t>
            </a:r>
            <a:r>
              <a:rPr lang="fi-FI" sz="4800" dirty="0"/>
              <a:t> </a:t>
            </a:r>
            <a:r>
              <a:rPr lang="fi-FI" sz="4800" dirty="0" err="1"/>
              <a:t>Fog</a:t>
            </a:r>
            <a:r>
              <a:rPr lang="fi-FI" sz="4800" dirty="0"/>
              <a:t> Computing</a:t>
            </a:r>
          </a:p>
        </p:txBody>
      </p:sp>
      <p:sp>
        <p:nvSpPr>
          <p:cNvPr id="7" name="Subtitle 6"/>
          <p:cNvSpPr>
            <a:spLocks noGrp="1"/>
          </p:cNvSpPr>
          <p:nvPr>
            <p:ph type="subTitle" idx="1"/>
          </p:nvPr>
        </p:nvSpPr>
        <p:spPr>
          <a:xfrm>
            <a:off x="1537570" y="4873724"/>
            <a:ext cx="7632078" cy="660000"/>
          </a:xfrm>
        </p:spPr>
        <p:txBody>
          <a:bodyPr>
            <a:normAutofit/>
          </a:bodyPr>
          <a:lstStyle/>
          <a:p>
            <a:r>
              <a:rPr lang="fi-FI" sz="2000" b="1" dirty="0" err="1">
                <a:solidFill>
                  <a:srgbClr val="FF0000"/>
                </a:solidFill>
              </a:rPr>
              <a:t>Chao</a:t>
            </a:r>
            <a:r>
              <a:rPr lang="fi-FI" sz="2000" b="1" dirty="0">
                <a:solidFill>
                  <a:srgbClr val="FF0000"/>
                </a:solidFill>
              </a:rPr>
              <a:t> Zhu</a:t>
            </a:r>
            <a:r>
              <a:rPr lang="fi-FI" sz="2000" dirty="0"/>
              <a:t>, </a:t>
            </a:r>
            <a:r>
              <a:rPr lang="fi-FI" sz="2000" dirty="0" err="1"/>
              <a:t>Giancarlo</a:t>
            </a:r>
            <a:r>
              <a:rPr lang="fi-FI" sz="2000" dirty="0"/>
              <a:t> </a:t>
            </a:r>
            <a:r>
              <a:rPr lang="fi-FI" sz="2000" dirty="0" err="1"/>
              <a:t>Pastor</a:t>
            </a:r>
            <a:r>
              <a:rPr lang="fi-FI" sz="2000" dirty="0"/>
              <a:t>, </a:t>
            </a:r>
            <a:r>
              <a:rPr lang="fi-FI" sz="2000" dirty="0" err="1"/>
              <a:t>Yu</a:t>
            </a:r>
            <a:r>
              <a:rPr lang="fi-FI" sz="2000" dirty="0"/>
              <a:t> </a:t>
            </a:r>
            <a:r>
              <a:rPr lang="fi-FI" sz="2000" dirty="0" err="1"/>
              <a:t>Xiao</a:t>
            </a:r>
            <a:r>
              <a:rPr lang="fi-FI" sz="2000" dirty="0"/>
              <a:t>, </a:t>
            </a:r>
            <a:r>
              <a:rPr lang="fi-FI" sz="2000" dirty="0" err="1"/>
              <a:t>Yong</a:t>
            </a:r>
            <a:r>
              <a:rPr lang="fi-FI" sz="2000" dirty="0"/>
              <a:t> Li, Antti </a:t>
            </a:r>
            <a:r>
              <a:rPr lang="en-US" sz="2000" dirty="0" err="1"/>
              <a:t>Ylä-jääski</a:t>
            </a:r>
            <a:endParaRPr lang="fi-FI" sz="2000" dirty="0"/>
          </a:p>
        </p:txBody>
      </p:sp>
      <p:sp>
        <p:nvSpPr>
          <p:cNvPr id="2" name="TextBox 1">
            <a:extLst>
              <a:ext uri="{FF2B5EF4-FFF2-40B4-BE49-F238E27FC236}">
                <a16:creationId xmlns:a16="http://schemas.microsoft.com/office/drawing/2014/main" id="{95329D68-F866-6B45-AF37-BDBBB763675A}"/>
              </a:ext>
            </a:extLst>
          </p:cNvPr>
          <p:cNvSpPr txBox="1"/>
          <p:nvPr/>
        </p:nvSpPr>
        <p:spPr>
          <a:xfrm>
            <a:off x="4114800" y="2404533"/>
            <a:ext cx="65" cy="307777"/>
          </a:xfrm>
          <a:prstGeom prst="rect">
            <a:avLst/>
          </a:prstGeom>
          <a:noFill/>
        </p:spPr>
        <p:txBody>
          <a:bodyPr wrap="none" lIns="0" tIns="0" rIns="0" bIns="0" rtlCol="0">
            <a:spAutoFit/>
          </a:bodyPr>
          <a:lstStyle/>
          <a:p>
            <a:endParaRPr lang="fi-FI" sz="2000" b="1" dirty="0"/>
          </a:p>
        </p:txBody>
      </p:sp>
    </p:spTree>
    <p:extLst>
      <p:ext uri="{BB962C8B-B14F-4D97-AF65-F5344CB8AC3E}">
        <p14:creationId xmlns:p14="http://schemas.microsoft.com/office/powerpoint/2010/main" val="2470236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3F27-6D4D-0C4C-A053-D1865A89CEC3}"/>
              </a:ext>
            </a:extLst>
          </p:cNvPr>
          <p:cNvSpPr>
            <a:spLocks noGrp="1"/>
          </p:cNvSpPr>
          <p:nvPr>
            <p:ph type="ctrTitle"/>
          </p:nvPr>
        </p:nvSpPr>
        <p:spPr/>
        <p:txBody>
          <a:bodyPr/>
          <a:lstStyle/>
          <a:p>
            <a:r>
              <a:rPr lang="fi-FI" sz="6600" dirty="0" err="1"/>
              <a:t>Our</a:t>
            </a:r>
            <a:r>
              <a:rPr lang="fi-FI" sz="6600" dirty="0"/>
              <a:t> </a:t>
            </a:r>
            <a:r>
              <a:rPr lang="fi-FI" sz="6600" dirty="0" err="1"/>
              <a:t>objective</a:t>
            </a:r>
            <a:r>
              <a:rPr lang="fi-FI" sz="6600" dirty="0"/>
              <a:t>…</a:t>
            </a:r>
          </a:p>
        </p:txBody>
      </p:sp>
    </p:spTree>
    <p:extLst>
      <p:ext uri="{BB962C8B-B14F-4D97-AF65-F5344CB8AC3E}">
        <p14:creationId xmlns:p14="http://schemas.microsoft.com/office/powerpoint/2010/main" val="1559517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1ABA-37C6-1241-85AF-44BDCBD570D2}"/>
              </a:ext>
            </a:extLst>
          </p:cNvPr>
          <p:cNvSpPr>
            <a:spLocks noGrp="1"/>
          </p:cNvSpPr>
          <p:nvPr>
            <p:ph type="ctrTitle"/>
          </p:nvPr>
        </p:nvSpPr>
        <p:spPr/>
        <p:txBody>
          <a:bodyPr/>
          <a:lstStyle/>
          <a:p>
            <a:r>
              <a:rPr lang="en-GB" altLang="zh-Hans" dirty="0"/>
              <a:t>Objectives and Constraints</a:t>
            </a:r>
            <a:endParaRPr lang="fi-FI" dirty="0"/>
          </a:p>
        </p:txBody>
      </p:sp>
      <p:sp>
        <p:nvSpPr>
          <p:cNvPr id="3" name="Content Placeholder 2">
            <a:extLst>
              <a:ext uri="{FF2B5EF4-FFF2-40B4-BE49-F238E27FC236}">
                <a16:creationId xmlns:a16="http://schemas.microsoft.com/office/drawing/2014/main" id="{78CE0818-34AC-9942-A78A-4F67E5195EDF}"/>
              </a:ext>
            </a:extLst>
          </p:cNvPr>
          <p:cNvSpPr>
            <a:spLocks noGrp="1"/>
          </p:cNvSpPr>
          <p:nvPr>
            <p:ph sz="quarter" idx="14"/>
          </p:nvPr>
        </p:nvSpPr>
        <p:spPr/>
        <p:txBody>
          <a:bodyPr/>
          <a:lstStyle/>
          <a:p>
            <a:pPr marL="342900" indent="-342900">
              <a:buFont typeface="Wingdings" pitchFamily="2" charset="2"/>
              <a:buChar char="v"/>
            </a:pPr>
            <a:r>
              <a:rPr lang="fi-FI" altLang="zh-Hans" dirty="0" err="1"/>
              <a:t>Objectives</a:t>
            </a:r>
            <a:endParaRPr lang="fi-FI" altLang="zh-Hans" dirty="0"/>
          </a:p>
          <a:p>
            <a:pPr marL="580500" lvl="1" indent="-342900">
              <a:buFont typeface="Wingdings" pitchFamily="2" charset="2"/>
              <a:buChar char="Ø"/>
            </a:pPr>
            <a:r>
              <a:rPr lang="fi-FI" altLang="zh-Hans" dirty="0"/>
              <a:t>Service</a:t>
            </a:r>
            <a:r>
              <a:rPr lang="zh-Hans" altLang="fi-FI" dirty="0"/>
              <a:t> </a:t>
            </a:r>
            <a:r>
              <a:rPr lang="fi-FI" altLang="zh-Hans" dirty="0" err="1"/>
              <a:t>Latency</a:t>
            </a:r>
            <a:endParaRPr lang="fi-FI" altLang="zh-Hans" dirty="0"/>
          </a:p>
          <a:p>
            <a:pPr marL="580500" lvl="1" indent="-342900">
              <a:buFont typeface="Wingdings" pitchFamily="2" charset="2"/>
              <a:buChar char="Ø"/>
            </a:pPr>
            <a:r>
              <a:rPr lang="fi-FI" altLang="zh-Hans" dirty="0"/>
              <a:t>Service</a:t>
            </a:r>
            <a:r>
              <a:rPr lang="zh-Hans" altLang="fi-FI" dirty="0"/>
              <a:t> </a:t>
            </a:r>
            <a:r>
              <a:rPr lang="fi-FI" altLang="zh-Hans" dirty="0" err="1"/>
              <a:t>Quality</a:t>
            </a:r>
            <a:endParaRPr lang="fi-FI" altLang="zh-Hans" dirty="0"/>
          </a:p>
          <a:p>
            <a:pPr marL="342900" indent="-342900">
              <a:buFont typeface="Wingdings" pitchFamily="2" charset="2"/>
              <a:buChar char="Ø"/>
            </a:pPr>
            <a:endParaRPr lang="fi-FI" dirty="0"/>
          </a:p>
          <a:p>
            <a:pPr marL="342900" indent="-342900">
              <a:buFont typeface="Wingdings" pitchFamily="2" charset="2"/>
              <a:buChar char="v"/>
            </a:pPr>
            <a:r>
              <a:rPr lang="fi-FI" altLang="zh-Hans" dirty="0" err="1"/>
              <a:t>Constraints</a:t>
            </a:r>
            <a:endParaRPr lang="fi-FI" altLang="zh-Hans" dirty="0"/>
          </a:p>
          <a:p>
            <a:pPr marL="580500" lvl="1" indent="-342900">
              <a:buFont typeface="Wingdings" pitchFamily="2" charset="2"/>
              <a:buChar char="Ø"/>
            </a:pPr>
            <a:r>
              <a:rPr lang="fi-FI" altLang="zh-Hans" dirty="0" err="1"/>
              <a:t>Quality</a:t>
            </a:r>
            <a:r>
              <a:rPr lang="zh-Hans" altLang="fi-FI" dirty="0"/>
              <a:t> </a:t>
            </a:r>
            <a:r>
              <a:rPr lang="fi-FI" altLang="zh-Hans" dirty="0" err="1"/>
              <a:t>Loss</a:t>
            </a:r>
            <a:r>
              <a:rPr lang="zh-Hans" altLang="fi-FI" dirty="0"/>
              <a:t> </a:t>
            </a:r>
            <a:r>
              <a:rPr lang="fi-FI" altLang="zh-Hans" dirty="0" err="1"/>
              <a:t>Tolerance</a:t>
            </a:r>
            <a:endParaRPr lang="fi-FI" altLang="zh-Hans" dirty="0"/>
          </a:p>
          <a:p>
            <a:pPr marL="580500" lvl="1" indent="-342900">
              <a:buFont typeface="Wingdings" pitchFamily="2" charset="2"/>
              <a:buChar char="Ø"/>
            </a:pPr>
            <a:r>
              <a:rPr lang="fi-FI" altLang="zh-Hans" dirty="0"/>
              <a:t>Service</a:t>
            </a:r>
            <a:r>
              <a:rPr lang="zh-Hans" altLang="fi-FI" dirty="0"/>
              <a:t> </a:t>
            </a:r>
            <a:r>
              <a:rPr lang="fi-FI" altLang="zh-Hans" dirty="0" err="1"/>
              <a:t>Latency</a:t>
            </a:r>
            <a:r>
              <a:rPr lang="zh-Hans" altLang="fi-FI" dirty="0"/>
              <a:t> </a:t>
            </a:r>
            <a:r>
              <a:rPr lang="fi-FI" altLang="zh-Hans" dirty="0" err="1"/>
              <a:t>Tolerance</a:t>
            </a:r>
            <a:endParaRPr lang="fi-FI" altLang="zh-Hans" dirty="0"/>
          </a:p>
          <a:p>
            <a:pPr marL="580500" lvl="1" indent="-342900">
              <a:buFont typeface="Wingdings" pitchFamily="2" charset="2"/>
              <a:buChar char="Ø"/>
            </a:pPr>
            <a:r>
              <a:rPr lang="fi-FI" altLang="zh-Hans" dirty="0" err="1"/>
              <a:t>Capacity</a:t>
            </a:r>
            <a:r>
              <a:rPr lang="fi-FI" altLang="zh-Hans" dirty="0"/>
              <a:t>/Resource</a:t>
            </a:r>
            <a:r>
              <a:rPr lang="zh-Hans" altLang="fi-FI" dirty="0"/>
              <a:t> </a:t>
            </a:r>
            <a:r>
              <a:rPr lang="fi-FI" altLang="zh-Hans" dirty="0" err="1"/>
              <a:t>Limitation</a:t>
            </a:r>
            <a:endParaRPr lang="fi-FI" dirty="0"/>
          </a:p>
        </p:txBody>
      </p:sp>
    </p:spTree>
    <p:extLst>
      <p:ext uri="{BB962C8B-B14F-4D97-AF65-F5344CB8AC3E}">
        <p14:creationId xmlns:p14="http://schemas.microsoft.com/office/powerpoint/2010/main" val="317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744D-4B98-F348-96BF-BD1ED4E35CDE}"/>
              </a:ext>
            </a:extLst>
          </p:cNvPr>
          <p:cNvSpPr>
            <a:spLocks noGrp="1"/>
          </p:cNvSpPr>
          <p:nvPr>
            <p:ph type="ctrTitle"/>
          </p:nvPr>
        </p:nvSpPr>
        <p:spPr/>
        <p:txBody>
          <a:bodyPr/>
          <a:lstStyle/>
          <a:p>
            <a:r>
              <a:rPr lang="fi-FI" altLang="zh-Hans" dirty="0" err="1"/>
              <a:t>Problem</a:t>
            </a:r>
            <a:r>
              <a:rPr lang="zh-Hans" altLang="fi-FI" dirty="0"/>
              <a:t> </a:t>
            </a:r>
            <a:r>
              <a:rPr lang="fi-FI" altLang="zh-Hans" dirty="0" err="1"/>
              <a:t>Formulation</a:t>
            </a:r>
            <a:endParaRPr lang="fi-FI" dirty="0"/>
          </a:p>
        </p:txBody>
      </p:sp>
      <p:pic>
        <p:nvPicPr>
          <p:cNvPr id="5" name="Picture 4">
            <a:extLst>
              <a:ext uri="{FF2B5EF4-FFF2-40B4-BE49-F238E27FC236}">
                <a16:creationId xmlns:a16="http://schemas.microsoft.com/office/drawing/2014/main" id="{5EF51C50-867B-3149-A3F5-29894B3E0D39}"/>
              </a:ext>
            </a:extLst>
          </p:cNvPr>
          <p:cNvPicPr>
            <a:picLocks noChangeAspect="1"/>
          </p:cNvPicPr>
          <p:nvPr/>
        </p:nvPicPr>
        <p:blipFill>
          <a:blip r:embed="rId3"/>
          <a:stretch>
            <a:fillRect/>
          </a:stretch>
        </p:blipFill>
        <p:spPr>
          <a:xfrm>
            <a:off x="539552" y="1440421"/>
            <a:ext cx="3683771" cy="3321295"/>
          </a:xfrm>
          <a:prstGeom prst="rect">
            <a:avLst/>
          </a:prstGeom>
        </p:spPr>
      </p:pic>
      <p:pic>
        <p:nvPicPr>
          <p:cNvPr id="9" name="Picture 8">
            <a:extLst>
              <a:ext uri="{FF2B5EF4-FFF2-40B4-BE49-F238E27FC236}">
                <a16:creationId xmlns:a16="http://schemas.microsoft.com/office/drawing/2014/main" id="{CCA63180-B637-FF45-8274-782C481CBEF2}"/>
              </a:ext>
            </a:extLst>
          </p:cNvPr>
          <p:cNvPicPr>
            <a:picLocks noChangeAspect="1"/>
          </p:cNvPicPr>
          <p:nvPr/>
        </p:nvPicPr>
        <p:blipFill>
          <a:blip r:embed="rId4"/>
          <a:stretch>
            <a:fillRect/>
          </a:stretch>
        </p:blipFill>
        <p:spPr>
          <a:xfrm>
            <a:off x="553304" y="972840"/>
            <a:ext cx="2781300" cy="444500"/>
          </a:xfrm>
          <a:prstGeom prst="rect">
            <a:avLst/>
          </a:prstGeom>
        </p:spPr>
      </p:pic>
      <p:sp>
        <p:nvSpPr>
          <p:cNvPr id="10" name="Rectangle 9">
            <a:extLst>
              <a:ext uri="{FF2B5EF4-FFF2-40B4-BE49-F238E27FC236}">
                <a16:creationId xmlns:a16="http://schemas.microsoft.com/office/drawing/2014/main" id="{B723B8C3-54F6-5041-91EA-161C88A0D77A}"/>
              </a:ext>
            </a:extLst>
          </p:cNvPr>
          <p:cNvSpPr/>
          <p:nvPr/>
        </p:nvSpPr>
        <p:spPr>
          <a:xfrm>
            <a:off x="1547664" y="913284"/>
            <a:ext cx="1786940" cy="52713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cxnSp>
        <p:nvCxnSpPr>
          <p:cNvPr id="12" name="Straight Connector 11">
            <a:extLst>
              <a:ext uri="{FF2B5EF4-FFF2-40B4-BE49-F238E27FC236}">
                <a16:creationId xmlns:a16="http://schemas.microsoft.com/office/drawing/2014/main" id="{159CAC4B-E8A8-984C-8767-3F39CD0E979C}"/>
              </a:ext>
            </a:extLst>
          </p:cNvPr>
          <p:cNvCxnSpPr>
            <a:cxnSpLocks/>
            <a:stCxn id="10" idx="3"/>
            <a:endCxn id="14" idx="1"/>
          </p:cNvCxnSpPr>
          <p:nvPr/>
        </p:nvCxnSpPr>
        <p:spPr>
          <a:xfrm flipV="1">
            <a:off x="3334604" y="1176852"/>
            <a:ext cx="2349608" cy="1"/>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C95382B8-BFC4-434A-A5A7-5D6F1D1A2C7B}"/>
              </a:ext>
            </a:extLst>
          </p:cNvPr>
          <p:cNvSpPr/>
          <p:nvPr/>
        </p:nvSpPr>
        <p:spPr>
          <a:xfrm>
            <a:off x="5684212" y="913283"/>
            <a:ext cx="2509222" cy="527137"/>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
        <p:nvSpPr>
          <p:cNvPr id="25" name="TextBox 24">
            <a:extLst>
              <a:ext uri="{FF2B5EF4-FFF2-40B4-BE49-F238E27FC236}">
                <a16:creationId xmlns:a16="http://schemas.microsoft.com/office/drawing/2014/main" id="{385E54B3-1356-AD4B-8C8E-AD6BD4D736AC}"/>
              </a:ext>
            </a:extLst>
          </p:cNvPr>
          <p:cNvSpPr txBox="1"/>
          <p:nvPr/>
        </p:nvSpPr>
        <p:spPr>
          <a:xfrm>
            <a:off x="6009770" y="1043425"/>
            <a:ext cx="1832425" cy="307777"/>
          </a:xfrm>
          <a:prstGeom prst="rect">
            <a:avLst/>
          </a:prstGeom>
          <a:noFill/>
        </p:spPr>
        <p:txBody>
          <a:bodyPr wrap="none" lIns="0" tIns="0" rIns="0" bIns="0" rtlCol="0">
            <a:spAutoFit/>
          </a:bodyPr>
          <a:lstStyle/>
          <a:p>
            <a:r>
              <a:rPr lang="fi-FI" altLang="zh-Hans" sz="2000" b="1" dirty="0" err="1"/>
              <a:t>Scalar</a:t>
            </a:r>
            <a:r>
              <a:rPr lang="zh-Hans" altLang="fi-FI" sz="2000" b="1" dirty="0"/>
              <a:t> </a:t>
            </a:r>
            <a:r>
              <a:rPr lang="fi-FI" altLang="zh-Hans" sz="2000" b="1" dirty="0" err="1"/>
              <a:t>Weights</a:t>
            </a:r>
            <a:endParaRPr lang="fi-FI" sz="2000" b="1" dirty="0"/>
          </a:p>
        </p:txBody>
      </p:sp>
      <p:sp>
        <p:nvSpPr>
          <p:cNvPr id="26" name="Rectangle 25">
            <a:extLst>
              <a:ext uri="{FF2B5EF4-FFF2-40B4-BE49-F238E27FC236}">
                <a16:creationId xmlns:a16="http://schemas.microsoft.com/office/drawing/2014/main" id="{539EC465-6322-444E-A7E0-BFC74D5567F5}"/>
              </a:ext>
            </a:extLst>
          </p:cNvPr>
          <p:cNvSpPr/>
          <p:nvPr/>
        </p:nvSpPr>
        <p:spPr>
          <a:xfrm>
            <a:off x="1115617" y="1971819"/>
            <a:ext cx="3107706" cy="52713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cxnSp>
        <p:nvCxnSpPr>
          <p:cNvPr id="27" name="Straight Connector 26">
            <a:extLst>
              <a:ext uri="{FF2B5EF4-FFF2-40B4-BE49-F238E27FC236}">
                <a16:creationId xmlns:a16="http://schemas.microsoft.com/office/drawing/2014/main" id="{F009A3B5-2C46-C24D-A79D-B6DA39C5D213}"/>
              </a:ext>
            </a:extLst>
          </p:cNvPr>
          <p:cNvCxnSpPr>
            <a:cxnSpLocks/>
          </p:cNvCxnSpPr>
          <p:nvPr/>
        </p:nvCxnSpPr>
        <p:spPr>
          <a:xfrm flipV="1">
            <a:off x="4215817" y="2235387"/>
            <a:ext cx="1442720" cy="1"/>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EFA3E2B8-D795-EC4F-9C10-EA38ED9AFF83}"/>
              </a:ext>
            </a:extLst>
          </p:cNvPr>
          <p:cNvSpPr/>
          <p:nvPr/>
        </p:nvSpPr>
        <p:spPr>
          <a:xfrm>
            <a:off x="5658536" y="1987645"/>
            <a:ext cx="2534897" cy="527137"/>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
        <p:nvSpPr>
          <p:cNvPr id="30" name="TextBox 29">
            <a:extLst>
              <a:ext uri="{FF2B5EF4-FFF2-40B4-BE49-F238E27FC236}">
                <a16:creationId xmlns:a16="http://schemas.microsoft.com/office/drawing/2014/main" id="{A611518A-3B45-BF44-AE24-AD606D2AEC0D}"/>
              </a:ext>
            </a:extLst>
          </p:cNvPr>
          <p:cNvSpPr txBox="1"/>
          <p:nvPr/>
        </p:nvSpPr>
        <p:spPr>
          <a:xfrm>
            <a:off x="5785260" y="2097324"/>
            <a:ext cx="2233175" cy="307777"/>
          </a:xfrm>
          <a:prstGeom prst="rect">
            <a:avLst/>
          </a:prstGeom>
          <a:noFill/>
        </p:spPr>
        <p:txBody>
          <a:bodyPr wrap="none" lIns="0" tIns="0" rIns="0" bIns="0" rtlCol="0">
            <a:spAutoFit/>
          </a:bodyPr>
          <a:lstStyle/>
          <a:p>
            <a:r>
              <a:rPr lang="fi-FI" altLang="zh-Hans" sz="2000" b="1" dirty="0" err="1"/>
              <a:t>Latency</a:t>
            </a:r>
            <a:r>
              <a:rPr lang="zh-Hans" altLang="fi-FI" sz="2000" b="1" dirty="0"/>
              <a:t> </a:t>
            </a:r>
            <a:r>
              <a:rPr lang="fi-FI" altLang="zh-Hans" sz="2000" b="1" dirty="0" err="1"/>
              <a:t>Tolerance</a:t>
            </a:r>
            <a:endParaRPr lang="fi-FI" sz="2000" b="1" dirty="0"/>
          </a:p>
        </p:txBody>
      </p:sp>
      <p:sp>
        <p:nvSpPr>
          <p:cNvPr id="31" name="Rectangle 30">
            <a:extLst>
              <a:ext uri="{FF2B5EF4-FFF2-40B4-BE49-F238E27FC236}">
                <a16:creationId xmlns:a16="http://schemas.microsoft.com/office/drawing/2014/main" id="{1C3E77AF-9709-184F-97BF-431B971601E6}"/>
              </a:ext>
            </a:extLst>
          </p:cNvPr>
          <p:cNvSpPr/>
          <p:nvPr/>
        </p:nvSpPr>
        <p:spPr>
          <a:xfrm>
            <a:off x="1984030" y="2546387"/>
            <a:ext cx="2248555" cy="48396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cxnSp>
        <p:nvCxnSpPr>
          <p:cNvPr id="32" name="Straight Connector 31">
            <a:extLst>
              <a:ext uri="{FF2B5EF4-FFF2-40B4-BE49-F238E27FC236}">
                <a16:creationId xmlns:a16="http://schemas.microsoft.com/office/drawing/2014/main" id="{D3EB27CC-0C66-D04B-8911-13ED52D7BCA2}"/>
              </a:ext>
            </a:extLst>
          </p:cNvPr>
          <p:cNvCxnSpPr>
            <a:cxnSpLocks/>
            <a:stCxn id="31" idx="3"/>
            <a:endCxn id="33" idx="1"/>
          </p:cNvCxnSpPr>
          <p:nvPr/>
        </p:nvCxnSpPr>
        <p:spPr>
          <a:xfrm>
            <a:off x="4232585" y="2788371"/>
            <a:ext cx="1425950" cy="10068"/>
          </a:xfrm>
          <a:prstGeom prst="line">
            <a:avLst/>
          </a:prstGeom>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C7D99B3E-93F0-564F-95C9-18E97756355D}"/>
              </a:ext>
            </a:extLst>
          </p:cNvPr>
          <p:cNvSpPr/>
          <p:nvPr/>
        </p:nvSpPr>
        <p:spPr>
          <a:xfrm>
            <a:off x="5658535" y="2534870"/>
            <a:ext cx="2534897" cy="527137"/>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
        <p:nvSpPr>
          <p:cNvPr id="34" name="TextBox 33">
            <a:extLst>
              <a:ext uri="{FF2B5EF4-FFF2-40B4-BE49-F238E27FC236}">
                <a16:creationId xmlns:a16="http://schemas.microsoft.com/office/drawing/2014/main" id="{863DE692-42EC-4A47-8EFC-665C73AF7B3A}"/>
              </a:ext>
            </a:extLst>
          </p:cNvPr>
          <p:cNvSpPr txBox="1"/>
          <p:nvPr/>
        </p:nvSpPr>
        <p:spPr>
          <a:xfrm>
            <a:off x="5729618" y="2624461"/>
            <a:ext cx="2463816" cy="307777"/>
          </a:xfrm>
          <a:prstGeom prst="rect">
            <a:avLst/>
          </a:prstGeom>
          <a:noFill/>
        </p:spPr>
        <p:txBody>
          <a:bodyPr wrap="square" lIns="0" tIns="0" rIns="0" bIns="0" rtlCol="0">
            <a:spAutoFit/>
          </a:bodyPr>
          <a:lstStyle/>
          <a:p>
            <a:r>
              <a:rPr lang="fi-FI" altLang="zh-Hans" sz="2000" b="1" dirty="0"/>
              <a:t>Resource</a:t>
            </a:r>
            <a:r>
              <a:rPr lang="zh-Hans" altLang="fi-FI" sz="2000" b="1" dirty="0"/>
              <a:t> </a:t>
            </a:r>
            <a:r>
              <a:rPr lang="fi-FI" altLang="zh-Hans" sz="2000" b="1" dirty="0" err="1"/>
              <a:t>Limitation</a:t>
            </a:r>
            <a:endParaRPr lang="fi-FI" sz="2000" b="1" dirty="0"/>
          </a:p>
        </p:txBody>
      </p:sp>
      <p:sp>
        <p:nvSpPr>
          <p:cNvPr id="40" name="Rectangle 39">
            <a:extLst>
              <a:ext uri="{FF2B5EF4-FFF2-40B4-BE49-F238E27FC236}">
                <a16:creationId xmlns:a16="http://schemas.microsoft.com/office/drawing/2014/main" id="{EAACBDA0-7477-2442-B301-0F019371B42B}"/>
              </a:ext>
            </a:extLst>
          </p:cNvPr>
          <p:cNvSpPr/>
          <p:nvPr/>
        </p:nvSpPr>
        <p:spPr>
          <a:xfrm>
            <a:off x="2987824" y="3052188"/>
            <a:ext cx="1244761" cy="48396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cxnSp>
        <p:nvCxnSpPr>
          <p:cNvPr id="41" name="Straight Connector 40">
            <a:extLst>
              <a:ext uri="{FF2B5EF4-FFF2-40B4-BE49-F238E27FC236}">
                <a16:creationId xmlns:a16="http://schemas.microsoft.com/office/drawing/2014/main" id="{A877491F-7998-4B40-B8C6-3DF116749296}"/>
              </a:ext>
            </a:extLst>
          </p:cNvPr>
          <p:cNvCxnSpPr>
            <a:cxnSpLocks/>
          </p:cNvCxnSpPr>
          <p:nvPr/>
        </p:nvCxnSpPr>
        <p:spPr>
          <a:xfrm flipV="1">
            <a:off x="4215817" y="3315508"/>
            <a:ext cx="1442718" cy="1"/>
          </a:xfrm>
          <a:prstGeom prst="line">
            <a:avLst/>
          </a:prstGeom>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4D1274C0-A101-3B43-9E26-F8BC49818820}"/>
              </a:ext>
            </a:extLst>
          </p:cNvPr>
          <p:cNvSpPr/>
          <p:nvPr/>
        </p:nvSpPr>
        <p:spPr>
          <a:xfrm>
            <a:off x="5658533" y="3097920"/>
            <a:ext cx="2534897" cy="527137"/>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
        <p:nvSpPr>
          <p:cNvPr id="46" name="TextBox 45">
            <a:extLst>
              <a:ext uri="{FF2B5EF4-FFF2-40B4-BE49-F238E27FC236}">
                <a16:creationId xmlns:a16="http://schemas.microsoft.com/office/drawing/2014/main" id="{17FB10A3-688D-8749-BDBA-2BA95185A839}"/>
              </a:ext>
            </a:extLst>
          </p:cNvPr>
          <p:cNvSpPr txBox="1"/>
          <p:nvPr/>
        </p:nvSpPr>
        <p:spPr>
          <a:xfrm>
            <a:off x="5933678" y="3186868"/>
            <a:ext cx="2463816" cy="307777"/>
          </a:xfrm>
          <a:prstGeom prst="rect">
            <a:avLst/>
          </a:prstGeom>
          <a:noFill/>
        </p:spPr>
        <p:txBody>
          <a:bodyPr wrap="square" lIns="0" tIns="0" rIns="0" bIns="0" rtlCol="0">
            <a:spAutoFit/>
          </a:bodyPr>
          <a:lstStyle/>
          <a:p>
            <a:r>
              <a:rPr lang="fi-FI" altLang="zh-Hans" sz="2000" b="1" dirty="0" err="1"/>
              <a:t>Task</a:t>
            </a:r>
            <a:r>
              <a:rPr lang="zh-Hans" altLang="fi-FI" sz="2000" b="1" dirty="0"/>
              <a:t> </a:t>
            </a:r>
            <a:r>
              <a:rPr lang="fi-FI" altLang="zh-Hans" sz="2000" b="1" dirty="0" err="1"/>
              <a:t>Unsplittable</a:t>
            </a:r>
            <a:endParaRPr lang="fi-FI" sz="2000" b="1" dirty="0"/>
          </a:p>
        </p:txBody>
      </p:sp>
    </p:spTree>
    <p:extLst>
      <p:ext uri="{BB962C8B-B14F-4D97-AF65-F5344CB8AC3E}">
        <p14:creationId xmlns:p14="http://schemas.microsoft.com/office/powerpoint/2010/main" val="741235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68DDC8A-62EE-3747-96E6-9FA7C8201975}"/>
                  </a:ext>
                </a:extLst>
              </p:cNvPr>
              <p:cNvSpPr>
                <a:spLocks noGrp="1"/>
              </p:cNvSpPr>
              <p:nvPr>
                <p:ph type="ctrTitle"/>
              </p:nvPr>
            </p:nvSpPr>
            <p:spPr>
              <a:xfrm>
                <a:off x="467544" y="1201316"/>
                <a:ext cx="8207375" cy="2196667"/>
              </a:xfrm>
            </p:spPr>
            <p:txBody>
              <a:bodyPr/>
              <a:lstStyle/>
              <a:p>
                <a:r>
                  <a:rPr lang="fi-FI" sz="6600" dirty="0" err="1"/>
                  <a:t>What</a:t>
                </a:r>
                <a:r>
                  <a:rPr lang="fi-FI" sz="6600" dirty="0"/>
                  <a:t> </a:t>
                </a:r>
                <a:r>
                  <a:rPr lang="fi-FI" sz="6600" dirty="0" err="1"/>
                  <a:t>do</a:t>
                </a:r>
                <a:r>
                  <a:rPr lang="fi-FI" sz="6600" dirty="0"/>
                  <a:t> </a:t>
                </a:r>
                <a:r>
                  <a:rPr lang="fi-FI" sz="6600" dirty="0" err="1"/>
                  <a:t>the</a:t>
                </a:r>
                <a:r>
                  <a:rPr lang="fi-FI" sz="6600" dirty="0"/>
                  <a:t> P(</a:t>
                </a:r>
                <a14:m>
                  <m:oMath xmlns:m="http://schemas.openxmlformats.org/officeDocument/2006/math">
                    <m:sSub>
                      <m:sSubPr>
                        <m:ctrlPr>
                          <a:rPr lang="fi-FI" sz="6600" i="1" smtClean="0">
                            <a:latin typeface="Cambria Math" panose="02040503050406030204" pitchFamily="18" charset="0"/>
                          </a:rPr>
                        </m:ctrlPr>
                      </m:sSubPr>
                      <m:e>
                        <m:r>
                          <a:rPr lang="en-GB" sz="6600" b="1" i="1" smtClean="0">
                            <a:latin typeface="Cambria Math" panose="02040503050406030204" pitchFamily="18" charset="0"/>
                          </a:rPr>
                          <m:t>𝒒</m:t>
                        </m:r>
                      </m:e>
                      <m:sub>
                        <m:r>
                          <a:rPr lang="en-GB" sz="6600" b="1" i="1" smtClean="0">
                            <a:latin typeface="Cambria Math" panose="02040503050406030204" pitchFamily="18" charset="0"/>
                          </a:rPr>
                          <m:t>𝒌</m:t>
                        </m:r>
                      </m:sub>
                    </m:sSub>
                  </m:oMath>
                </a14:m>
                <a:r>
                  <a:rPr lang="fi-FI" sz="6600" dirty="0"/>
                  <a:t>) and R(</a:t>
                </a:r>
                <a14:m>
                  <m:oMath xmlns:m="http://schemas.openxmlformats.org/officeDocument/2006/math">
                    <m:sSub>
                      <m:sSubPr>
                        <m:ctrlPr>
                          <a:rPr lang="fi-FI" sz="6600" i="1">
                            <a:latin typeface="Cambria Math" panose="02040503050406030204" pitchFamily="18" charset="0"/>
                          </a:rPr>
                        </m:ctrlPr>
                      </m:sSubPr>
                      <m:e>
                        <m:r>
                          <a:rPr lang="en-GB" sz="6600" i="1">
                            <a:latin typeface="Cambria Math" panose="02040503050406030204" pitchFamily="18" charset="0"/>
                          </a:rPr>
                          <m:t>𝒒</m:t>
                        </m:r>
                      </m:e>
                      <m:sub>
                        <m:r>
                          <a:rPr lang="en-GB" sz="6600" i="1">
                            <a:latin typeface="Cambria Math" panose="02040503050406030204" pitchFamily="18" charset="0"/>
                          </a:rPr>
                          <m:t>𝒌</m:t>
                        </m:r>
                      </m:sub>
                    </m:sSub>
                  </m:oMath>
                </a14:m>
                <a:r>
                  <a:rPr lang="fi-FI" sz="6600" dirty="0"/>
                  <a:t>) look </a:t>
                </a:r>
                <a:r>
                  <a:rPr lang="fi-FI" sz="6600" dirty="0" err="1"/>
                  <a:t>like</a:t>
                </a:r>
                <a:r>
                  <a:rPr lang="fi-FI" sz="6600" dirty="0"/>
                  <a:t>? Can </a:t>
                </a:r>
                <a:r>
                  <a:rPr lang="fi-FI" sz="6600" dirty="0" err="1"/>
                  <a:t>the</a:t>
                </a:r>
                <a:r>
                  <a:rPr lang="fi-FI" sz="6600" dirty="0"/>
                  <a:t> </a:t>
                </a:r>
                <a:r>
                  <a:rPr lang="fi-FI" sz="6600" dirty="0" err="1"/>
                  <a:t>problem</a:t>
                </a:r>
                <a:r>
                  <a:rPr lang="fi-FI" sz="6600" dirty="0"/>
                  <a:t> </a:t>
                </a:r>
                <a:r>
                  <a:rPr lang="fi-FI" sz="6600" dirty="0" err="1"/>
                  <a:t>be</a:t>
                </a:r>
                <a:r>
                  <a:rPr lang="fi-FI" sz="6600" dirty="0"/>
                  <a:t> </a:t>
                </a:r>
                <a:r>
                  <a:rPr lang="fi-FI" sz="6600" dirty="0" err="1"/>
                  <a:t>linearized</a:t>
                </a:r>
                <a:r>
                  <a:rPr lang="fi-FI" sz="6600" dirty="0"/>
                  <a:t>?</a:t>
                </a:r>
              </a:p>
            </p:txBody>
          </p:sp>
        </mc:Choice>
        <mc:Fallback>
          <p:sp>
            <p:nvSpPr>
              <p:cNvPr id="2" name="Title 1">
                <a:extLst>
                  <a:ext uri="{FF2B5EF4-FFF2-40B4-BE49-F238E27FC236}">
                    <a16:creationId xmlns:a16="http://schemas.microsoft.com/office/drawing/2014/main" id="{D68DDC8A-62EE-3747-96E6-9FA7C8201975}"/>
                  </a:ext>
                </a:extLst>
              </p:cNvPr>
              <p:cNvSpPr>
                <a:spLocks noGrp="1" noRot="1" noChangeAspect="1" noMove="1" noResize="1" noEditPoints="1" noAdjustHandles="1" noChangeArrowheads="1" noChangeShapeType="1" noTextEdit="1"/>
              </p:cNvSpPr>
              <p:nvPr>
                <p:ph type="ctrTitle"/>
              </p:nvPr>
            </p:nvSpPr>
            <p:spPr>
              <a:xfrm>
                <a:off x="467544" y="1201316"/>
                <a:ext cx="8207375" cy="2196667"/>
              </a:xfrm>
              <a:blipFill>
                <a:blip r:embed="rId3"/>
                <a:stretch>
                  <a:fillRect l="-5873" t="-20690" b="-68391"/>
                </a:stretch>
              </a:blipFill>
            </p:spPr>
            <p:txBody>
              <a:bodyPr/>
              <a:lstStyle/>
              <a:p>
                <a:r>
                  <a:rPr lang="fi-FI">
                    <a:noFill/>
                  </a:rPr>
                  <a:t> </a:t>
                </a:r>
              </a:p>
            </p:txBody>
          </p:sp>
        </mc:Fallback>
      </mc:AlternateContent>
    </p:spTree>
    <p:extLst>
      <p:ext uri="{BB962C8B-B14F-4D97-AF65-F5344CB8AC3E}">
        <p14:creationId xmlns:p14="http://schemas.microsoft.com/office/powerpoint/2010/main" val="3632954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23D3-4260-CC4E-8F74-B6E355E1EC17}"/>
              </a:ext>
            </a:extLst>
          </p:cNvPr>
          <p:cNvSpPr>
            <a:spLocks noGrp="1"/>
          </p:cNvSpPr>
          <p:nvPr>
            <p:ph type="ctrTitle"/>
          </p:nvPr>
        </p:nvSpPr>
        <p:spPr/>
        <p:txBody>
          <a:bodyPr/>
          <a:lstStyle/>
          <a:p>
            <a:r>
              <a:rPr lang="fi-FI" altLang="zh-Hans" dirty="0"/>
              <a:t>Application</a:t>
            </a:r>
            <a:r>
              <a:rPr lang="zh-Hans" altLang="fi-FI" dirty="0"/>
              <a:t> </a:t>
            </a:r>
            <a:r>
              <a:rPr lang="fi-FI" altLang="zh-Hans" dirty="0" err="1"/>
              <a:t>Profiling</a:t>
            </a:r>
            <a:endParaRPr lang="fi-FI" dirty="0"/>
          </a:p>
        </p:txBody>
      </p:sp>
      <p:pic>
        <p:nvPicPr>
          <p:cNvPr id="5" name="Content Placeholder 3">
            <a:extLst>
              <a:ext uri="{FF2B5EF4-FFF2-40B4-BE49-F238E27FC236}">
                <a16:creationId xmlns:a16="http://schemas.microsoft.com/office/drawing/2014/main" id="{A9684D99-9E31-2E4E-A3E0-CD6A810AE4A5}"/>
              </a:ext>
            </a:extLst>
          </p:cNvPr>
          <p:cNvPicPr>
            <a:picLocks noGrp="1" noChangeAspect="1"/>
          </p:cNvPicPr>
          <p:nvPr>
            <p:ph sz="quarter" idx="18"/>
          </p:nvPr>
        </p:nvPicPr>
        <p:blipFill>
          <a:blip r:embed="rId3"/>
          <a:stretch>
            <a:fillRect/>
          </a:stretch>
        </p:blipFill>
        <p:spPr>
          <a:xfrm>
            <a:off x="2020922" y="985292"/>
            <a:ext cx="5097151" cy="3894039"/>
          </a:xfrm>
          <a:prstGeom prst="rect">
            <a:avLst/>
          </a:prstGeom>
        </p:spPr>
      </p:pic>
    </p:spTree>
    <p:extLst>
      <p:ext uri="{BB962C8B-B14F-4D97-AF65-F5344CB8AC3E}">
        <p14:creationId xmlns:p14="http://schemas.microsoft.com/office/powerpoint/2010/main" val="3362727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744D-4B98-F348-96BF-BD1ED4E35CDE}"/>
              </a:ext>
            </a:extLst>
          </p:cNvPr>
          <p:cNvSpPr>
            <a:spLocks noGrp="1"/>
          </p:cNvSpPr>
          <p:nvPr>
            <p:ph type="ctrTitle"/>
          </p:nvPr>
        </p:nvSpPr>
        <p:spPr/>
        <p:txBody>
          <a:bodyPr/>
          <a:lstStyle/>
          <a:p>
            <a:r>
              <a:rPr lang="fi-FI" altLang="zh-Hans" dirty="0" err="1"/>
              <a:t>Problem</a:t>
            </a:r>
            <a:r>
              <a:rPr lang="zh-Hans" altLang="fi-FI" dirty="0"/>
              <a:t> </a:t>
            </a:r>
            <a:r>
              <a:rPr lang="fi-FI" altLang="zh-Hans" dirty="0" err="1"/>
              <a:t>Formulation</a:t>
            </a:r>
            <a:endParaRPr lang="fi-FI" dirty="0"/>
          </a:p>
        </p:txBody>
      </p:sp>
      <p:pic>
        <p:nvPicPr>
          <p:cNvPr id="5" name="Picture 4">
            <a:extLst>
              <a:ext uri="{FF2B5EF4-FFF2-40B4-BE49-F238E27FC236}">
                <a16:creationId xmlns:a16="http://schemas.microsoft.com/office/drawing/2014/main" id="{5EF51C50-867B-3149-A3F5-29894B3E0D39}"/>
              </a:ext>
            </a:extLst>
          </p:cNvPr>
          <p:cNvPicPr>
            <a:picLocks noChangeAspect="1"/>
          </p:cNvPicPr>
          <p:nvPr/>
        </p:nvPicPr>
        <p:blipFill>
          <a:blip r:embed="rId3"/>
          <a:stretch>
            <a:fillRect/>
          </a:stretch>
        </p:blipFill>
        <p:spPr>
          <a:xfrm>
            <a:off x="539552" y="1440421"/>
            <a:ext cx="3683771" cy="3321295"/>
          </a:xfrm>
          <a:prstGeom prst="rect">
            <a:avLst/>
          </a:prstGeom>
        </p:spPr>
      </p:pic>
      <p:pic>
        <p:nvPicPr>
          <p:cNvPr id="9" name="Picture 8">
            <a:extLst>
              <a:ext uri="{FF2B5EF4-FFF2-40B4-BE49-F238E27FC236}">
                <a16:creationId xmlns:a16="http://schemas.microsoft.com/office/drawing/2014/main" id="{CCA63180-B637-FF45-8274-782C481CBEF2}"/>
              </a:ext>
            </a:extLst>
          </p:cNvPr>
          <p:cNvPicPr>
            <a:picLocks noChangeAspect="1"/>
          </p:cNvPicPr>
          <p:nvPr/>
        </p:nvPicPr>
        <p:blipFill>
          <a:blip r:embed="rId4"/>
          <a:stretch>
            <a:fillRect/>
          </a:stretch>
        </p:blipFill>
        <p:spPr>
          <a:xfrm>
            <a:off x="553304" y="972840"/>
            <a:ext cx="2781300" cy="444500"/>
          </a:xfrm>
          <a:prstGeom prst="rect">
            <a:avLst/>
          </a:prstGeom>
        </p:spPr>
      </p:pic>
      <p:sp>
        <p:nvSpPr>
          <p:cNvPr id="21" name="Left Arrow 20">
            <a:extLst>
              <a:ext uri="{FF2B5EF4-FFF2-40B4-BE49-F238E27FC236}">
                <a16:creationId xmlns:a16="http://schemas.microsoft.com/office/drawing/2014/main" id="{D99DE4FB-CFD0-EA4B-9958-8F8FB23F3075}"/>
              </a:ext>
            </a:extLst>
          </p:cNvPr>
          <p:cNvSpPr/>
          <p:nvPr/>
        </p:nvSpPr>
        <p:spPr>
          <a:xfrm>
            <a:off x="4223323" y="4009628"/>
            <a:ext cx="1224136" cy="432048"/>
          </a:xfrm>
          <a:prstGeom prst="lef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
        <p:nvSpPr>
          <p:cNvPr id="22" name="TextBox 21">
            <a:extLst>
              <a:ext uri="{FF2B5EF4-FFF2-40B4-BE49-F238E27FC236}">
                <a16:creationId xmlns:a16="http://schemas.microsoft.com/office/drawing/2014/main" id="{83D171A5-6F0D-7641-AA5E-BDE4889B5C3C}"/>
              </a:ext>
            </a:extLst>
          </p:cNvPr>
          <p:cNvSpPr txBox="1"/>
          <p:nvPr/>
        </p:nvSpPr>
        <p:spPr>
          <a:xfrm>
            <a:off x="5726399" y="4009628"/>
            <a:ext cx="2168863" cy="369332"/>
          </a:xfrm>
          <a:prstGeom prst="rect">
            <a:avLst/>
          </a:prstGeom>
          <a:noFill/>
        </p:spPr>
        <p:txBody>
          <a:bodyPr wrap="none" lIns="0" tIns="0" rIns="0" bIns="0" rtlCol="0">
            <a:spAutoFit/>
          </a:bodyPr>
          <a:lstStyle/>
          <a:p>
            <a:r>
              <a:rPr lang="fi-FI" altLang="zh-Hans" sz="2400" b="1" dirty="0">
                <a:solidFill>
                  <a:srgbClr val="FF0000"/>
                </a:solidFill>
              </a:rPr>
              <a:t>Still</a:t>
            </a:r>
            <a:r>
              <a:rPr lang="zh-Hans" altLang="fi-FI" sz="2400" b="1" dirty="0">
                <a:solidFill>
                  <a:srgbClr val="FF0000"/>
                </a:solidFill>
              </a:rPr>
              <a:t> </a:t>
            </a:r>
            <a:r>
              <a:rPr lang="fi-FI" altLang="zh-Hans" sz="2400" b="1" dirty="0" err="1">
                <a:solidFill>
                  <a:srgbClr val="FF0000"/>
                </a:solidFill>
              </a:rPr>
              <a:t>Non-linear</a:t>
            </a:r>
            <a:endParaRPr lang="fi-FI" sz="2400" b="1" dirty="0">
              <a:solidFill>
                <a:srgbClr val="FF0000"/>
              </a:solidFill>
            </a:endParaRPr>
          </a:p>
        </p:txBody>
      </p:sp>
    </p:spTree>
    <p:extLst>
      <p:ext uri="{BB962C8B-B14F-4D97-AF65-F5344CB8AC3E}">
        <p14:creationId xmlns:p14="http://schemas.microsoft.com/office/powerpoint/2010/main" val="764499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A3128-CD12-7A4D-A243-8FFBBF61B499}"/>
              </a:ext>
            </a:extLst>
          </p:cNvPr>
          <p:cNvSpPr>
            <a:spLocks noGrp="1"/>
          </p:cNvSpPr>
          <p:nvPr>
            <p:ph type="ctrTitle"/>
          </p:nvPr>
        </p:nvSpPr>
        <p:spPr/>
        <p:txBody>
          <a:bodyPr/>
          <a:lstStyle/>
          <a:p>
            <a:r>
              <a:rPr lang="fi-FI" altLang="zh-Hans" dirty="0" err="1"/>
              <a:t>Problem</a:t>
            </a:r>
            <a:r>
              <a:rPr lang="zh-Hans" altLang="fi-FI" dirty="0"/>
              <a:t> </a:t>
            </a:r>
            <a:r>
              <a:rPr lang="fi-FI" altLang="zh-Hans" dirty="0" err="1"/>
              <a:t>Linearization</a:t>
            </a:r>
            <a:endParaRPr lang="fi-FI" dirty="0"/>
          </a:p>
        </p:txBody>
      </p:sp>
      <p:pic>
        <p:nvPicPr>
          <p:cNvPr id="5" name="Picture 4">
            <a:extLst>
              <a:ext uri="{FF2B5EF4-FFF2-40B4-BE49-F238E27FC236}">
                <a16:creationId xmlns:a16="http://schemas.microsoft.com/office/drawing/2014/main" id="{FCF5C1BD-E30F-F14C-A0EB-BDC5252B1490}"/>
              </a:ext>
            </a:extLst>
          </p:cNvPr>
          <p:cNvPicPr>
            <a:picLocks noChangeAspect="1"/>
          </p:cNvPicPr>
          <p:nvPr/>
        </p:nvPicPr>
        <p:blipFill>
          <a:blip r:embed="rId3"/>
          <a:stretch>
            <a:fillRect/>
          </a:stretch>
        </p:blipFill>
        <p:spPr>
          <a:xfrm>
            <a:off x="469124" y="1417340"/>
            <a:ext cx="4013192" cy="3426318"/>
          </a:xfrm>
          <a:prstGeom prst="rect">
            <a:avLst/>
          </a:prstGeom>
        </p:spPr>
      </p:pic>
      <p:pic>
        <p:nvPicPr>
          <p:cNvPr id="6" name="Picture 5">
            <a:extLst>
              <a:ext uri="{FF2B5EF4-FFF2-40B4-BE49-F238E27FC236}">
                <a16:creationId xmlns:a16="http://schemas.microsoft.com/office/drawing/2014/main" id="{5816DAD9-45E1-0B4C-8217-E5C3E882C323}"/>
              </a:ext>
            </a:extLst>
          </p:cNvPr>
          <p:cNvPicPr>
            <a:picLocks noChangeAspect="1"/>
          </p:cNvPicPr>
          <p:nvPr/>
        </p:nvPicPr>
        <p:blipFill>
          <a:blip r:embed="rId4"/>
          <a:stretch>
            <a:fillRect/>
          </a:stretch>
        </p:blipFill>
        <p:spPr>
          <a:xfrm>
            <a:off x="405616" y="889986"/>
            <a:ext cx="4076700" cy="685800"/>
          </a:xfrm>
          <a:prstGeom prst="rect">
            <a:avLst/>
          </a:prstGeom>
        </p:spPr>
      </p:pic>
      <p:pic>
        <p:nvPicPr>
          <p:cNvPr id="7" name="Picture 6">
            <a:extLst>
              <a:ext uri="{FF2B5EF4-FFF2-40B4-BE49-F238E27FC236}">
                <a16:creationId xmlns:a16="http://schemas.microsoft.com/office/drawing/2014/main" id="{64813F2D-D9E4-644F-8B48-133757F76684}"/>
              </a:ext>
            </a:extLst>
          </p:cNvPr>
          <p:cNvPicPr>
            <a:picLocks noChangeAspect="1"/>
          </p:cNvPicPr>
          <p:nvPr/>
        </p:nvPicPr>
        <p:blipFill>
          <a:blip r:embed="rId5"/>
          <a:stretch>
            <a:fillRect/>
          </a:stretch>
        </p:blipFill>
        <p:spPr>
          <a:xfrm>
            <a:off x="6012160" y="2209428"/>
            <a:ext cx="1358900" cy="330200"/>
          </a:xfrm>
          <a:prstGeom prst="rect">
            <a:avLst/>
          </a:prstGeom>
          <a:ln w="22225">
            <a:solidFill>
              <a:schemeClr val="accent2"/>
            </a:solidFill>
          </a:ln>
        </p:spPr>
      </p:pic>
      <p:sp>
        <p:nvSpPr>
          <p:cNvPr id="8" name="Left Arrow 7">
            <a:extLst>
              <a:ext uri="{FF2B5EF4-FFF2-40B4-BE49-F238E27FC236}">
                <a16:creationId xmlns:a16="http://schemas.microsoft.com/office/drawing/2014/main" id="{858EC26C-AE7F-FE4A-9277-5B7411FFFCEA}"/>
              </a:ext>
            </a:extLst>
          </p:cNvPr>
          <p:cNvSpPr/>
          <p:nvPr/>
        </p:nvSpPr>
        <p:spPr>
          <a:xfrm>
            <a:off x="4572000" y="2158504"/>
            <a:ext cx="1224136" cy="432048"/>
          </a:xfrm>
          <a:prstGeom prst="lef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37380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7834-01CD-FF40-B36B-BABF758FB769}"/>
              </a:ext>
            </a:extLst>
          </p:cNvPr>
          <p:cNvSpPr>
            <a:spLocks noGrp="1"/>
          </p:cNvSpPr>
          <p:nvPr>
            <p:ph type="ctrTitle"/>
          </p:nvPr>
        </p:nvSpPr>
        <p:spPr/>
        <p:txBody>
          <a:bodyPr/>
          <a:lstStyle/>
          <a:p>
            <a:r>
              <a:rPr lang="fi-FI" altLang="zh-Hans" sz="6600" dirty="0" err="1"/>
              <a:t>Put</a:t>
            </a:r>
            <a:r>
              <a:rPr lang="zh-Hans" altLang="fi-FI" sz="6600" dirty="0"/>
              <a:t> </a:t>
            </a:r>
            <a:r>
              <a:rPr lang="fi-FI" altLang="zh-Hans" sz="6600" dirty="0" err="1"/>
              <a:t>all</a:t>
            </a:r>
            <a:r>
              <a:rPr lang="zh-Hans" altLang="fi-FI" sz="6600" dirty="0"/>
              <a:t> </a:t>
            </a:r>
            <a:r>
              <a:rPr lang="fi-FI" altLang="zh-Hans" sz="6600" dirty="0"/>
              <a:t>in</a:t>
            </a:r>
            <a:r>
              <a:rPr lang="zh-Hans" altLang="fi-FI" sz="6600" dirty="0"/>
              <a:t> </a:t>
            </a:r>
            <a:r>
              <a:rPr lang="fi-FI" altLang="zh-Hans" sz="6600" dirty="0"/>
              <a:t>a</a:t>
            </a:r>
            <a:r>
              <a:rPr lang="zh-Hans" altLang="fi-FI" sz="6600" dirty="0"/>
              <a:t> </a:t>
            </a:r>
            <a:r>
              <a:rPr lang="fi-FI" altLang="zh-Hans" sz="6600" dirty="0"/>
              <a:t>MILP</a:t>
            </a:r>
            <a:r>
              <a:rPr lang="zh-Hans" altLang="fi-FI" sz="6600" dirty="0"/>
              <a:t> </a:t>
            </a:r>
            <a:r>
              <a:rPr lang="fi-FI" altLang="zh-Hans" sz="6600" dirty="0" err="1"/>
              <a:t>solver</a:t>
            </a:r>
            <a:r>
              <a:rPr lang="fi-FI" altLang="zh-Hans" sz="6600" dirty="0"/>
              <a:t>…</a:t>
            </a:r>
            <a:endParaRPr lang="fi-FI" sz="6600" dirty="0"/>
          </a:p>
        </p:txBody>
      </p:sp>
    </p:spTree>
    <p:extLst>
      <p:ext uri="{BB962C8B-B14F-4D97-AF65-F5344CB8AC3E}">
        <p14:creationId xmlns:p14="http://schemas.microsoft.com/office/powerpoint/2010/main" val="354890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16AD-C6DA-9148-A90D-304BB09F7CF0}"/>
              </a:ext>
            </a:extLst>
          </p:cNvPr>
          <p:cNvSpPr>
            <a:spLocks noGrp="1"/>
          </p:cNvSpPr>
          <p:nvPr>
            <p:ph type="ctrTitle"/>
          </p:nvPr>
        </p:nvSpPr>
        <p:spPr/>
        <p:txBody>
          <a:bodyPr/>
          <a:lstStyle/>
          <a:p>
            <a:r>
              <a:rPr lang="fi-FI" altLang="zh-Hans" dirty="0" err="1"/>
              <a:t>Workflow</a:t>
            </a:r>
            <a:r>
              <a:rPr lang="fi-FI" altLang="zh-Hans" dirty="0"/>
              <a:t> of MILP</a:t>
            </a:r>
            <a:endParaRPr lang="fi-FI" dirty="0"/>
          </a:p>
        </p:txBody>
      </p:sp>
      <p:pic>
        <p:nvPicPr>
          <p:cNvPr id="6" name="Content Placeholder 5">
            <a:extLst>
              <a:ext uri="{FF2B5EF4-FFF2-40B4-BE49-F238E27FC236}">
                <a16:creationId xmlns:a16="http://schemas.microsoft.com/office/drawing/2014/main" id="{DC52284C-837C-AE49-B9F1-A010B57EB8A5}"/>
              </a:ext>
            </a:extLst>
          </p:cNvPr>
          <p:cNvPicPr>
            <a:picLocks noGrp="1" noChangeAspect="1"/>
          </p:cNvPicPr>
          <p:nvPr>
            <p:ph sz="quarter" idx="14"/>
          </p:nvPr>
        </p:nvPicPr>
        <p:blipFill>
          <a:blip r:embed="rId3"/>
          <a:stretch>
            <a:fillRect/>
          </a:stretch>
        </p:blipFill>
        <p:spPr>
          <a:xfrm>
            <a:off x="1547664" y="841276"/>
            <a:ext cx="6342677" cy="3931088"/>
          </a:xfrm>
        </p:spPr>
      </p:pic>
    </p:spTree>
    <p:extLst>
      <p:ext uri="{BB962C8B-B14F-4D97-AF65-F5344CB8AC3E}">
        <p14:creationId xmlns:p14="http://schemas.microsoft.com/office/powerpoint/2010/main" val="3166280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1192-8AA7-4149-BC3F-0B21538CB49B}"/>
              </a:ext>
            </a:extLst>
          </p:cNvPr>
          <p:cNvSpPr>
            <a:spLocks noGrp="1"/>
          </p:cNvSpPr>
          <p:nvPr>
            <p:ph type="ctrTitle"/>
          </p:nvPr>
        </p:nvSpPr>
        <p:spPr/>
        <p:txBody>
          <a:bodyPr/>
          <a:lstStyle/>
          <a:p>
            <a:r>
              <a:rPr lang="fi-FI" altLang="zh-Hans" sz="6600" dirty="0"/>
              <a:t>How</a:t>
            </a:r>
            <a:r>
              <a:rPr lang="zh-Hans" altLang="fi-FI" sz="6600" dirty="0"/>
              <a:t> </a:t>
            </a:r>
            <a:r>
              <a:rPr lang="fi-FI" altLang="zh-Hans" sz="6600" dirty="0"/>
              <a:t>to</a:t>
            </a:r>
            <a:r>
              <a:rPr lang="zh-Hans" altLang="fi-FI" sz="6600" dirty="0"/>
              <a:t> </a:t>
            </a:r>
            <a:r>
              <a:rPr lang="fi-FI" altLang="zh-Hans" sz="6600" dirty="0" err="1"/>
              <a:t>address</a:t>
            </a:r>
            <a:r>
              <a:rPr lang="zh-Hans" altLang="fi-FI" sz="6600" dirty="0"/>
              <a:t> </a:t>
            </a:r>
            <a:r>
              <a:rPr lang="fi-FI" altLang="zh-Hans" sz="6600" dirty="0" err="1"/>
              <a:t>the</a:t>
            </a:r>
            <a:r>
              <a:rPr lang="zh-Hans" altLang="fi-FI" sz="6600" dirty="0"/>
              <a:t> </a:t>
            </a:r>
            <a:r>
              <a:rPr lang="fi-FI" altLang="zh-Hans" sz="6600" dirty="0" err="1"/>
              <a:t>mobility</a:t>
            </a:r>
            <a:r>
              <a:rPr lang="zh-Hans" altLang="fi-FI" sz="6600" dirty="0"/>
              <a:t> </a:t>
            </a:r>
            <a:r>
              <a:rPr lang="fi-FI" altLang="zh-Hans" sz="6600" dirty="0"/>
              <a:t>of</a:t>
            </a:r>
            <a:r>
              <a:rPr lang="zh-Hans" altLang="fi-FI" sz="6600" dirty="0"/>
              <a:t> </a:t>
            </a:r>
            <a:r>
              <a:rPr lang="fi-FI" altLang="zh-Hans" sz="6600" dirty="0" err="1"/>
              <a:t>vehicles</a:t>
            </a:r>
            <a:r>
              <a:rPr lang="fi-FI" altLang="zh-Hans" sz="6600" dirty="0"/>
              <a:t>?</a:t>
            </a:r>
            <a:endParaRPr lang="fi-FI" sz="6600" dirty="0"/>
          </a:p>
        </p:txBody>
      </p:sp>
    </p:spTree>
    <p:extLst>
      <p:ext uri="{BB962C8B-B14F-4D97-AF65-F5344CB8AC3E}">
        <p14:creationId xmlns:p14="http://schemas.microsoft.com/office/powerpoint/2010/main" val="272870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409F-82FE-C048-A14F-32D199F8C00F}"/>
              </a:ext>
            </a:extLst>
          </p:cNvPr>
          <p:cNvSpPr>
            <a:spLocks noGrp="1"/>
          </p:cNvSpPr>
          <p:nvPr>
            <p:ph type="ctrTitle"/>
          </p:nvPr>
        </p:nvSpPr>
        <p:spPr/>
        <p:txBody>
          <a:bodyPr/>
          <a:lstStyle/>
          <a:p>
            <a:r>
              <a:rPr lang="fi-FI" sz="6600" dirty="0" err="1"/>
              <a:t>What</a:t>
            </a:r>
            <a:r>
              <a:rPr lang="fi-FI" sz="6600" dirty="0"/>
              <a:t> is </a:t>
            </a:r>
            <a:r>
              <a:rPr lang="fi-FI" sz="6600" dirty="0" err="1"/>
              <a:t>Vehicular</a:t>
            </a:r>
            <a:r>
              <a:rPr lang="fi-FI" sz="6600" dirty="0"/>
              <a:t> </a:t>
            </a:r>
            <a:r>
              <a:rPr lang="fi-FI" sz="6600" dirty="0" err="1"/>
              <a:t>Fog</a:t>
            </a:r>
            <a:r>
              <a:rPr lang="fi-FI" sz="6600" dirty="0"/>
              <a:t> Computing (VFC)?</a:t>
            </a:r>
          </a:p>
        </p:txBody>
      </p:sp>
    </p:spTree>
    <p:extLst>
      <p:ext uri="{BB962C8B-B14F-4D97-AF65-F5344CB8AC3E}">
        <p14:creationId xmlns:p14="http://schemas.microsoft.com/office/powerpoint/2010/main" val="4072532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D234-7D16-974E-AE8C-75D043269606}"/>
              </a:ext>
            </a:extLst>
          </p:cNvPr>
          <p:cNvSpPr>
            <a:spLocks noGrp="1"/>
          </p:cNvSpPr>
          <p:nvPr>
            <p:ph type="ctrTitle"/>
          </p:nvPr>
        </p:nvSpPr>
        <p:spPr/>
        <p:txBody>
          <a:bodyPr/>
          <a:lstStyle/>
          <a:p>
            <a:r>
              <a:rPr lang="fi-FI" altLang="zh-Hans" dirty="0" err="1"/>
              <a:t>Dynamic</a:t>
            </a:r>
            <a:r>
              <a:rPr lang="zh-Hans" altLang="fi-FI" dirty="0"/>
              <a:t> </a:t>
            </a:r>
            <a:r>
              <a:rPr lang="fi-FI" altLang="zh-Hans" dirty="0" err="1"/>
              <a:t>Task</a:t>
            </a:r>
            <a:r>
              <a:rPr lang="zh-Hans" altLang="fi-FI" dirty="0"/>
              <a:t> </a:t>
            </a:r>
            <a:r>
              <a:rPr lang="fi-FI" altLang="zh-Hans" dirty="0" err="1"/>
              <a:t>Allocation</a:t>
            </a:r>
            <a:endParaRPr lang="fi-FI" dirty="0"/>
          </a:p>
        </p:txBody>
      </p:sp>
      <p:pic>
        <p:nvPicPr>
          <p:cNvPr id="4" name="Content Placeholder 3">
            <a:extLst>
              <a:ext uri="{FF2B5EF4-FFF2-40B4-BE49-F238E27FC236}">
                <a16:creationId xmlns:a16="http://schemas.microsoft.com/office/drawing/2014/main" id="{BAC8B111-0416-D445-973F-C9A1E394CFEE}"/>
              </a:ext>
            </a:extLst>
          </p:cNvPr>
          <p:cNvPicPr>
            <a:picLocks noGrp="1" noChangeAspect="1"/>
          </p:cNvPicPr>
          <p:nvPr>
            <p:ph sz="quarter" idx="14"/>
          </p:nvPr>
        </p:nvPicPr>
        <p:blipFill>
          <a:blip r:embed="rId3"/>
          <a:stretch>
            <a:fillRect/>
          </a:stretch>
        </p:blipFill>
        <p:spPr>
          <a:xfrm>
            <a:off x="468313" y="841276"/>
            <a:ext cx="4283127" cy="4038377"/>
          </a:xfrm>
          <a:prstGeom prst="rect">
            <a:avLst/>
          </a:prstGeom>
        </p:spPr>
      </p:pic>
      <p:sp>
        <p:nvSpPr>
          <p:cNvPr id="5" name="Rectangle 4">
            <a:extLst>
              <a:ext uri="{FF2B5EF4-FFF2-40B4-BE49-F238E27FC236}">
                <a16:creationId xmlns:a16="http://schemas.microsoft.com/office/drawing/2014/main" id="{EFAFD78F-43D3-5544-9961-7DFC8FB9EFF7}"/>
              </a:ext>
            </a:extLst>
          </p:cNvPr>
          <p:cNvSpPr/>
          <p:nvPr/>
        </p:nvSpPr>
        <p:spPr>
          <a:xfrm>
            <a:off x="1547664" y="3217540"/>
            <a:ext cx="1210876" cy="288032"/>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cxnSp>
        <p:nvCxnSpPr>
          <p:cNvPr id="6" name="Straight Connector 5">
            <a:extLst>
              <a:ext uri="{FF2B5EF4-FFF2-40B4-BE49-F238E27FC236}">
                <a16:creationId xmlns:a16="http://schemas.microsoft.com/office/drawing/2014/main" id="{5B9C2285-6B94-EE44-A404-FD6FDE936197}"/>
              </a:ext>
            </a:extLst>
          </p:cNvPr>
          <p:cNvCxnSpPr>
            <a:cxnSpLocks/>
            <a:stCxn id="5" idx="3"/>
            <a:endCxn id="7" idx="1"/>
          </p:cNvCxnSpPr>
          <p:nvPr/>
        </p:nvCxnSpPr>
        <p:spPr>
          <a:xfrm flipV="1">
            <a:off x="2758540" y="2737948"/>
            <a:ext cx="2101492" cy="623608"/>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966FF418-08D9-8A4B-9B92-D644AE9280AC}"/>
              </a:ext>
            </a:extLst>
          </p:cNvPr>
          <p:cNvSpPr/>
          <p:nvPr/>
        </p:nvSpPr>
        <p:spPr>
          <a:xfrm>
            <a:off x="4860032" y="2474379"/>
            <a:ext cx="2509222" cy="527137"/>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
        <p:nvSpPr>
          <p:cNvPr id="13" name="TextBox 12">
            <a:extLst>
              <a:ext uri="{FF2B5EF4-FFF2-40B4-BE49-F238E27FC236}">
                <a16:creationId xmlns:a16="http://schemas.microsoft.com/office/drawing/2014/main" id="{7780B3C4-11F9-BE47-B739-DE1F8B6C41F8}"/>
              </a:ext>
            </a:extLst>
          </p:cNvPr>
          <p:cNvSpPr txBox="1"/>
          <p:nvPr/>
        </p:nvSpPr>
        <p:spPr>
          <a:xfrm>
            <a:off x="5019695" y="2575806"/>
            <a:ext cx="2189895" cy="307777"/>
          </a:xfrm>
          <a:prstGeom prst="rect">
            <a:avLst/>
          </a:prstGeom>
          <a:noFill/>
        </p:spPr>
        <p:txBody>
          <a:bodyPr wrap="none" lIns="0" tIns="0" rIns="0" bIns="0" rtlCol="0">
            <a:spAutoFit/>
          </a:bodyPr>
          <a:lstStyle/>
          <a:p>
            <a:r>
              <a:rPr lang="fi-FI" altLang="zh-Hans" sz="2000" b="1" dirty="0"/>
              <a:t>New</a:t>
            </a:r>
            <a:r>
              <a:rPr lang="zh-Hans" altLang="fi-FI" sz="2000" b="1" dirty="0"/>
              <a:t> </a:t>
            </a:r>
            <a:r>
              <a:rPr lang="fi-FI" altLang="zh-Hans" sz="2000" b="1" dirty="0" err="1"/>
              <a:t>Task</a:t>
            </a:r>
            <a:r>
              <a:rPr lang="zh-Hans" altLang="fi-FI" sz="2000" b="1" dirty="0"/>
              <a:t> </a:t>
            </a:r>
            <a:r>
              <a:rPr lang="fi-FI" altLang="zh-Hans" sz="2000" b="1" dirty="0" err="1"/>
              <a:t>Coming</a:t>
            </a:r>
            <a:endParaRPr lang="fi-FI" sz="2000" b="1" dirty="0"/>
          </a:p>
        </p:txBody>
      </p:sp>
      <p:sp>
        <p:nvSpPr>
          <p:cNvPr id="14" name="Rectangle 13">
            <a:extLst>
              <a:ext uri="{FF2B5EF4-FFF2-40B4-BE49-F238E27FC236}">
                <a16:creationId xmlns:a16="http://schemas.microsoft.com/office/drawing/2014/main" id="{ED00EBB6-213C-2849-8CFC-D46B475A0BC1}"/>
              </a:ext>
            </a:extLst>
          </p:cNvPr>
          <p:cNvSpPr/>
          <p:nvPr/>
        </p:nvSpPr>
        <p:spPr>
          <a:xfrm>
            <a:off x="4860032" y="3601720"/>
            <a:ext cx="2509222" cy="527137"/>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
        <p:nvSpPr>
          <p:cNvPr id="15" name="TextBox 14">
            <a:extLst>
              <a:ext uri="{FF2B5EF4-FFF2-40B4-BE49-F238E27FC236}">
                <a16:creationId xmlns:a16="http://schemas.microsoft.com/office/drawing/2014/main" id="{56703777-50EA-354D-8816-D50BCF3719B5}"/>
              </a:ext>
            </a:extLst>
          </p:cNvPr>
          <p:cNvSpPr txBox="1"/>
          <p:nvPr/>
        </p:nvSpPr>
        <p:spPr>
          <a:xfrm>
            <a:off x="4929640" y="3719480"/>
            <a:ext cx="2420534" cy="307777"/>
          </a:xfrm>
          <a:prstGeom prst="rect">
            <a:avLst/>
          </a:prstGeom>
          <a:noFill/>
        </p:spPr>
        <p:txBody>
          <a:bodyPr wrap="none" lIns="0" tIns="0" rIns="0" bIns="0" rtlCol="0">
            <a:spAutoFit/>
          </a:bodyPr>
          <a:lstStyle/>
          <a:p>
            <a:r>
              <a:rPr lang="fi-FI" altLang="zh-Hans" sz="2000" b="1" dirty="0"/>
              <a:t>Service</a:t>
            </a:r>
            <a:r>
              <a:rPr lang="zh-Hans" altLang="fi-FI" sz="2000" b="1" dirty="0"/>
              <a:t> </a:t>
            </a:r>
            <a:r>
              <a:rPr lang="fi-FI" altLang="zh-Hans" sz="2000" b="1" dirty="0" err="1"/>
              <a:t>Interruption</a:t>
            </a:r>
            <a:endParaRPr lang="fi-FI" sz="2000" b="1" dirty="0"/>
          </a:p>
        </p:txBody>
      </p:sp>
      <p:cxnSp>
        <p:nvCxnSpPr>
          <p:cNvPr id="16" name="Straight Connector 15">
            <a:extLst>
              <a:ext uri="{FF2B5EF4-FFF2-40B4-BE49-F238E27FC236}">
                <a16:creationId xmlns:a16="http://schemas.microsoft.com/office/drawing/2014/main" id="{A5E3C257-D342-FC4E-B7F0-ADF0DB7611CB}"/>
              </a:ext>
            </a:extLst>
          </p:cNvPr>
          <p:cNvCxnSpPr>
            <a:cxnSpLocks/>
            <a:stCxn id="5" idx="3"/>
            <a:endCxn id="14" idx="1"/>
          </p:cNvCxnSpPr>
          <p:nvPr/>
        </p:nvCxnSpPr>
        <p:spPr>
          <a:xfrm>
            <a:off x="2758540" y="3361556"/>
            <a:ext cx="2101492" cy="50373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3025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5B21-027E-404F-B2C8-8C1A9AE3BB84}"/>
              </a:ext>
            </a:extLst>
          </p:cNvPr>
          <p:cNvSpPr>
            <a:spLocks noGrp="1"/>
          </p:cNvSpPr>
          <p:nvPr>
            <p:ph type="ctrTitle"/>
          </p:nvPr>
        </p:nvSpPr>
        <p:spPr>
          <a:xfrm>
            <a:off x="468313" y="1593555"/>
            <a:ext cx="8496175" cy="2196667"/>
          </a:xfrm>
        </p:spPr>
        <p:txBody>
          <a:bodyPr/>
          <a:lstStyle/>
          <a:p>
            <a:r>
              <a:rPr lang="fi-FI" sz="6600" dirty="0" err="1"/>
              <a:t>What’s</a:t>
            </a:r>
            <a:r>
              <a:rPr lang="fi-FI" sz="6600" dirty="0"/>
              <a:t> </a:t>
            </a:r>
            <a:r>
              <a:rPr lang="fi-FI" sz="6600" dirty="0" err="1"/>
              <a:t>the</a:t>
            </a:r>
            <a:r>
              <a:rPr lang="fi-FI" sz="6600" dirty="0"/>
              <a:t> </a:t>
            </a:r>
            <a:r>
              <a:rPr lang="fi-FI" sz="6600" dirty="0" err="1"/>
              <a:t>performance</a:t>
            </a:r>
            <a:r>
              <a:rPr lang="fi-FI" sz="6600" dirty="0"/>
              <a:t> of </a:t>
            </a:r>
            <a:r>
              <a:rPr lang="fi-FI" sz="6600" dirty="0" err="1"/>
              <a:t>access</a:t>
            </a:r>
            <a:r>
              <a:rPr lang="fi-FI" sz="6600" dirty="0"/>
              <a:t> </a:t>
            </a:r>
            <a:r>
              <a:rPr lang="fi-FI" sz="6600" dirty="0" err="1"/>
              <a:t>technologies</a:t>
            </a:r>
            <a:r>
              <a:rPr lang="fi-FI" sz="6600" dirty="0"/>
              <a:t>?</a:t>
            </a:r>
          </a:p>
        </p:txBody>
      </p:sp>
    </p:spTree>
    <p:extLst>
      <p:ext uri="{BB962C8B-B14F-4D97-AF65-F5344CB8AC3E}">
        <p14:creationId xmlns:p14="http://schemas.microsoft.com/office/powerpoint/2010/main" val="333794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DE9B-DA62-5744-8B1B-508FEC12CAB3}"/>
              </a:ext>
            </a:extLst>
          </p:cNvPr>
          <p:cNvSpPr>
            <a:spLocks noGrp="1"/>
          </p:cNvSpPr>
          <p:nvPr>
            <p:ph type="ctrTitle"/>
          </p:nvPr>
        </p:nvSpPr>
        <p:spPr/>
        <p:txBody>
          <a:bodyPr/>
          <a:lstStyle/>
          <a:p>
            <a:r>
              <a:rPr lang="fi-FI" altLang="zh-Hans" dirty="0"/>
              <a:t>Access</a:t>
            </a:r>
            <a:r>
              <a:rPr lang="zh-Hans" altLang="fi-FI" dirty="0"/>
              <a:t> </a:t>
            </a:r>
            <a:r>
              <a:rPr lang="fi-FI" altLang="zh-Hans" dirty="0"/>
              <a:t>Technologies</a:t>
            </a:r>
            <a:r>
              <a:rPr lang="zh-Hans" altLang="fi-FI" dirty="0"/>
              <a:t> </a:t>
            </a:r>
            <a:r>
              <a:rPr lang="fi-FI" altLang="zh-Hans" dirty="0" err="1"/>
              <a:t>Simulation</a:t>
            </a:r>
            <a:endParaRPr lang="fi-FI" dirty="0"/>
          </a:p>
        </p:txBody>
      </p:sp>
      <p:pic>
        <p:nvPicPr>
          <p:cNvPr id="5" name="Content Placeholder 4">
            <a:extLst>
              <a:ext uri="{FF2B5EF4-FFF2-40B4-BE49-F238E27FC236}">
                <a16:creationId xmlns:a16="http://schemas.microsoft.com/office/drawing/2014/main" id="{F0B69245-1ADB-0E45-8FD9-0E1AC57567DA}"/>
              </a:ext>
            </a:extLst>
          </p:cNvPr>
          <p:cNvPicPr>
            <a:picLocks noGrp="1" noChangeAspect="1"/>
          </p:cNvPicPr>
          <p:nvPr>
            <p:ph sz="quarter" idx="14"/>
          </p:nvPr>
        </p:nvPicPr>
        <p:blipFill>
          <a:blip r:embed="rId3"/>
          <a:stretch>
            <a:fillRect/>
          </a:stretch>
        </p:blipFill>
        <p:spPr>
          <a:xfrm>
            <a:off x="1309309" y="985292"/>
            <a:ext cx="6525382" cy="3670528"/>
          </a:xfrm>
        </p:spPr>
      </p:pic>
    </p:spTree>
    <p:extLst>
      <p:ext uri="{BB962C8B-B14F-4D97-AF65-F5344CB8AC3E}">
        <p14:creationId xmlns:p14="http://schemas.microsoft.com/office/powerpoint/2010/main" val="4268807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F561-C2FB-2140-8BC0-968C15CD2B61}"/>
              </a:ext>
            </a:extLst>
          </p:cNvPr>
          <p:cNvSpPr>
            <a:spLocks noGrp="1"/>
          </p:cNvSpPr>
          <p:nvPr>
            <p:ph type="ctrTitle"/>
          </p:nvPr>
        </p:nvSpPr>
        <p:spPr/>
        <p:txBody>
          <a:bodyPr/>
          <a:lstStyle/>
          <a:p>
            <a:r>
              <a:rPr lang="fi-FI" altLang="zh-Hans" dirty="0"/>
              <a:t>Access</a:t>
            </a:r>
            <a:r>
              <a:rPr lang="zh-Hans" altLang="fi-FI" dirty="0"/>
              <a:t> </a:t>
            </a:r>
            <a:r>
              <a:rPr lang="fi-FI" altLang="zh-Hans" dirty="0"/>
              <a:t>Technology</a:t>
            </a:r>
            <a:r>
              <a:rPr lang="zh-Hans" altLang="fi-FI" dirty="0"/>
              <a:t> </a:t>
            </a:r>
            <a:r>
              <a:rPr lang="fi-FI" altLang="zh-Hans" dirty="0"/>
              <a:t>Performance</a:t>
            </a:r>
            <a:endParaRPr lang="fi-FI" dirty="0"/>
          </a:p>
        </p:txBody>
      </p:sp>
      <p:pic>
        <p:nvPicPr>
          <p:cNvPr id="4" name="Content Placeholder 3">
            <a:extLst>
              <a:ext uri="{FF2B5EF4-FFF2-40B4-BE49-F238E27FC236}">
                <a16:creationId xmlns:a16="http://schemas.microsoft.com/office/drawing/2014/main" id="{72B68FAB-8EEE-6946-A434-E55BE2668C61}"/>
              </a:ext>
            </a:extLst>
          </p:cNvPr>
          <p:cNvPicPr>
            <a:picLocks noGrp="1" noChangeAspect="1"/>
          </p:cNvPicPr>
          <p:nvPr>
            <p:ph sz="quarter" idx="14"/>
          </p:nvPr>
        </p:nvPicPr>
        <p:blipFill>
          <a:blip r:embed="rId3"/>
          <a:stretch>
            <a:fillRect/>
          </a:stretch>
        </p:blipFill>
        <p:spPr>
          <a:xfrm>
            <a:off x="647686" y="1129308"/>
            <a:ext cx="7848627" cy="3385095"/>
          </a:xfrm>
          <a:prstGeom prst="rect">
            <a:avLst/>
          </a:prstGeom>
        </p:spPr>
      </p:pic>
    </p:spTree>
    <p:extLst>
      <p:ext uri="{BB962C8B-B14F-4D97-AF65-F5344CB8AC3E}">
        <p14:creationId xmlns:p14="http://schemas.microsoft.com/office/powerpoint/2010/main" val="1869657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F945-FA1E-B547-A688-420E4545F574}"/>
              </a:ext>
            </a:extLst>
          </p:cNvPr>
          <p:cNvSpPr>
            <a:spLocks noGrp="1"/>
          </p:cNvSpPr>
          <p:nvPr>
            <p:ph type="ctrTitle"/>
          </p:nvPr>
        </p:nvSpPr>
        <p:spPr/>
        <p:txBody>
          <a:bodyPr/>
          <a:lstStyle/>
          <a:p>
            <a:r>
              <a:rPr lang="fi-FI" sz="6600" dirty="0" err="1"/>
              <a:t>Does</a:t>
            </a:r>
            <a:r>
              <a:rPr lang="fi-FI" sz="6600" dirty="0"/>
              <a:t> </a:t>
            </a:r>
            <a:r>
              <a:rPr lang="fi-FI" sz="6600" dirty="0" err="1"/>
              <a:t>our</a:t>
            </a:r>
            <a:r>
              <a:rPr lang="fi-FI" sz="6600" dirty="0"/>
              <a:t> </a:t>
            </a:r>
            <a:r>
              <a:rPr lang="fi-FI" sz="6600" dirty="0" err="1"/>
              <a:t>scheme</a:t>
            </a:r>
            <a:r>
              <a:rPr lang="fi-FI" sz="6600" dirty="0"/>
              <a:t> </a:t>
            </a:r>
            <a:r>
              <a:rPr lang="fi-FI" sz="6600" dirty="0" err="1"/>
              <a:t>work</a:t>
            </a:r>
            <a:r>
              <a:rPr lang="zh-Hans" altLang="fi-FI" sz="6600" dirty="0"/>
              <a:t> </a:t>
            </a:r>
            <a:r>
              <a:rPr lang="fi-FI" altLang="zh-Hans" sz="6600" dirty="0"/>
              <a:t>in</a:t>
            </a:r>
            <a:r>
              <a:rPr lang="zh-Hans" altLang="fi-FI" sz="6600" dirty="0"/>
              <a:t> </a:t>
            </a:r>
            <a:r>
              <a:rPr lang="fi-FI" altLang="zh-Hans" sz="6600" dirty="0" err="1"/>
              <a:t>real-world</a:t>
            </a:r>
            <a:r>
              <a:rPr lang="zh-Hans" altLang="fi-FI" sz="6600" dirty="0"/>
              <a:t> </a:t>
            </a:r>
            <a:r>
              <a:rPr lang="fi-FI" altLang="zh-Hans" sz="6600" dirty="0" err="1"/>
              <a:t>scenario</a:t>
            </a:r>
            <a:r>
              <a:rPr lang="fi-FI" sz="6600" dirty="0"/>
              <a:t>?</a:t>
            </a:r>
          </a:p>
        </p:txBody>
      </p:sp>
    </p:spTree>
    <p:extLst>
      <p:ext uri="{BB962C8B-B14F-4D97-AF65-F5344CB8AC3E}">
        <p14:creationId xmlns:p14="http://schemas.microsoft.com/office/powerpoint/2010/main" val="3567275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A980-8D93-8644-97E4-C9E565B47F14}"/>
              </a:ext>
            </a:extLst>
          </p:cNvPr>
          <p:cNvSpPr>
            <a:spLocks noGrp="1"/>
          </p:cNvSpPr>
          <p:nvPr>
            <p:ph type="ctrTitle"/>
          </p:nvPr>
        </p:nvSpPr>
        <p:spPr/>
        <p:txBody>
          <a:bodyPr/>
          <a:lstStyle/>
          <a:p>
            <a:r>
              <a:rPr lang="fi-FI" altLang="zh-Hans" dirty="0"/>
              <a:t>Dataset</a:t>
            </a:r>
            <a:endParaRPr lang="fi-FI" dirty="0"/>
          </a:p>
        </p:txBody>
      </p:sp>
      <p:pic>
        <p:nvPicPr>
          <p:cNvPr id="7" name="Content Placeholder 6">
            <a:extLst>
              <a:ext uri="{FF2B5EF4-FFF2-40B4-BE49-F238E27FC236}">
                <a16:creationId xmlns:a16="http://schemas.microsoft.com/office/drawing/2014/main" id="{8F6C03AB-6E1C-3348-B90C-CB5E7E764D1E}"/>
              </a:ext>
            </a:extLst>
          </p:cNvPr>
          <p:cNvPicPr>
            <a:picLocks noGrp="1" noChangeAspect="1"/>
          </p:cNvPicPr>
          <p:nvPr>
            <p:ph sz="quarter" idx="14"/>
          </p:nvPr>
        </p:nvPicPr>
        <p:blipFill>
          <a:blip r:embed="rId3"/>
          <a:stretch>
            <a:fillRect/>
          </a:stretch>
        </p:blipFill>
        <p:spPr>
          <a:xfrm>
            <a:off x="4387381" y="1518707"/>
            <a:ext cx="4281576" cy="3252073"/>
          </a:xfrm>
          <a:prstGeom prst="rect">
            <a:avLst/>
          </a:prstGeom>
        </p:spPr>
      </p:pic>
      <p:pic>
        <p:nvPicPr>
          <p:cNvPr id="3" name="Picture 2">
            <a:extLst>
              <a:ext uri="{FF2B5EF4-FFF2-40B4-BE49-F238E27FC236}">
                <a16:creationId xmlns:a16="http://schemas.microsoft.com/office/drawing/2014/main" id="{E0BF0E3F-1B4F-A748-8D62-8FFFC51851D8}"/>
              </a:ext>
            </a:extLst>
          </p:cNvPr>
          <p:cNvPicPr>
            <a:picLocks noChangeAspect="1"/>
          </p:cNvPicPr>
          <p:nvPr/>
        </p:nvPicPr>
        <p:blipFill>
          <a:blip r:embed="rId4"/>
          <a:stretch>
            <a:fillRect/>
          </a:stretch>
        </p:blipFill>
        <p:spPr>
          <a:xfrm>
            <a:off x="755576" y="1278916"/>
            <a:ext cx="3170949" cy="3491864"/>
          </a:xfrm>
          <a:prstGeom prst="rect">
            <a:avLst/>
          </a:prstGeom>
        </p:spPr>
      </p:pic>
    </p:spTree>
    <p:extLst>
      <p:ext uri="{BB962C8B-B14F-4D97-AF65-F5344CB8AC3E}">
        <p14:creationId xmlns:p14="http://schemas.microsoft.com/office/powerpoint/2010/main" val="924238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4BE1-AB38-CB4A-B558-F34DAE4EF3EC}"/>
              </a:ext>
            </a:extLst>
          </p:cNvPr>
          <p:cNvSpPr>
            <a:spLocks noGrp="1"/>
          </p:cNvSpPr>
          <p:nvPr>
            <p:ph type="ctrTitle"/>
          </p:nvPr>
        </p:nvSpPr>
        <p:spPr/>
        <p:txBody>
          <a:bodyPr/>
          <a:lstStyle/>
          <a:p>
            <a:r>
              <a:rPr lang="fi-FI" altLang="zh-Hans" dirty="0"/>
              <a:t>Evaluation</a:t>
            </a:r>
            <a:r>
              <a:rPr lang="zh-Hans" altLang="fi-FI" dirty="0"/>
              <a:t> </a:t>
            </a:r>
            <a:r>
              <a:rPr lang="fi-FI" altLang="zh-Hans" dirty="0" err="1"/>
              <a:t>Results</a:t>
            </a:r>
            <a:endParaRPr lang="fi-FI" dirty="0"/>
          </a:p>
        </p:txBody>
      </p:sp>
      <p:sp>
        <p:nvSpPr>
          <p:cNvPr id="4" name="TextBox 3">
            <a:extLst>
              <a:ext uri="{FF2B5EF4-FFF2-40B4-BE49-F238E27FC236}">
                <a16:creationId xmlns:a16="http://schemas.microsoft.com/office/drawing/2014/main" id="{0A17E375-4517-B34F-8FD6-C93B8CA16985}"/>
              </a:ext>
            </a:extLst>
          </p:cNvPr>
          <p:cNvSpPr txBox="1"/>
          <p:nvPr/>
        </p:nvSpPr>
        <p:spPr>
          <a:xfrm>
            <a:off x="734961" y="4242436"/>
            <a:ext cx="910506" cy="246221"/>
          </a:xfrm>
          <a:prstGeom prst="rect">
            <a:avLst/>
          </a:prstGeom>
          <a:noFill/>
        </p:spPr>
        <p:txBody>
          <a:bodyPr wrap="none" lIns="0" tIns="0" rIns="0" bIns="0" rtlCol="0">
            <a:spAutoFit/>
          </a:bodyPr>
          <a:lstStyle/>
          <a:p>
            <a:r>
              <a:rPr lang="fi-FI" altLang="zh-Hans" sz="1600" b="1" dirty="0" err="1">
                <a:solidFill>
                  <a:srgbClr val="FF0000"/>
                </a:solidFill>
              </a:rPr>
              <a:t>Balanced</a:t>
            </a:r>
            <a:endParaRPr lang="fi-FI" sz="1600" b="1" dirty="0">
              <a:solidFill>
                <a:srgbClr val="FF0000"/>
              </a:solidFill>
            </a:endParaRPr>
          </a:p>
        </p:txBody>
      </p:sp>
      <p:cxnSp>
        <p:nvCxnSpPr>
          <p:cNvPr id="6" name="Straight Arrow Connector 5">
            <a:extLst>
              <a:ext uri="{FF2B5EF4-FFF2-40B4-BE49-F238E27FC236}">
                <a16:creationId xmlns:a16="http://schemas.microsoft.com/office/drawing/2014/main" id="{CBADFCAE-201A-2343-A062-68F58A2C28B0}"/>
              </a:ext>
            </a:extLst>
          </p:cNvPr>
          <p:cNvCxnSpPr>
            <a:stCxn id="4" idx="0"/>
          </p:cNvCxnSpPr>
          <p:nvPr/>
        </p:nvCxnSpPr>
        <p:spPr>
          <a:xfrm flipV="1">
            <a:off x="1190214" y="4026412"/>
            <a:ext cx="192819" cy="2160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E7EA45B5-1CB3-FB4C-B9FA-1D4246021075}"/>
              </a:ext>
            </a:extLst>
          </p:cNvPr>
          <p:cNvPicPr>
            <a:picLocks noChangeAspect="1"/>
          </p:cNvPicPr>
          <p:nvPr/>
        </p:nvPicPr>
        <p:blipFill>
          <a:blip r:embed="rId3"/>
          <a:stretch>
            <a:fillRect/>
          </a:stretch>
        </p:blipFill>
        <p:spPr>
          <a:xfrm>
            <a:off x="203659" y="1169846"/>
            <a:ext cx="8736682" cy="2859539"/>
          </a:xfrm>
          <a:prstGeom prst="rect">
            <a:avLst/>
          </a:prstGeom>
        </p:spPr>
      </p:pic>
      <p:sp>
        <p:nvSpPr>
          <p:cNvPr id="9" name="TextBox 8">
            <a:extLst>
              <a:ext uri="{FF2B5EF4-FFF2-40B4-BE49-F238E27FC236}">
                <a16:creationId xmlns:a16="http://schemas.microsoft.com/office/drawing/2014/main" id="{37E8D128-9708-2445-B17A-8C36090B35F7}"/>
              </a:ext>
            </a:extLst>
          </p:cNvPr>
          <p:cNvSpPr txBox="1"/>
          <p:nvPr/>
        </p:nvSpPr>
        <p:spPr>
          <a:xfrm>
            <a:off x="1979712" y="4397174"/>
            <a:ext cx="1599797" cy="246221"/>
          </a:xfrm>
          <a:prstGeom prst="rect">
            <a:avLst/>
          </a:prstGeom>
          <a:noFill/>
        </p:spPr>
        <p:txBody>
          <a:bodyPr wrap="none" lIns="0" tIns="0" rIns="0" bIns="0" rtlCol="0">
            <a:spAutoFit/>
          </a:bodyPr>
          <a:lstStyle/>
          <a:p>
            <a:r>
              <a:rPr lang="fi-FI" altLang="zh-Hans" sz="1600" b="1" dirty="0" err="1">
                <a:solidFill>
                  <a:srgbClr val="FF0000"/>
                </a:solidFill>
              </a:rPr>
              <a:t>Quality</a:t>
            </a:r>
            <a:r>
              <a:rPr lang="zh-Hans" altLang="fi-FI" sz="1600" b="1" dirty="0">
                <a:solidFill>
                  <a:srgbClr val="FF0000"/>
                </a:solidFill>
              </a:rPr>
              <a:t> </a:t>
            </a:r>
            <a:r>
              <a:rPr lang="fi-FI" altLang="zh-Hans" sz="1600" b="1" dirty="0" err="1">
                <a:solidFill>
                  <a:srgbClr val="FF0000"/>
                </a:solidFill>
              </a:rPr>
              <a:t>Oriented</a:t>
            </a:r>
            <a:endParaRPr lang="fi-FI" sz="1600" b="1" dirty="0">
              <a:solidFill>
                <a:srgbClr val="FF0000"/>
              </a:solidFill>
            </a:endParaRPr>
          </a:p>
        </p:txBody>
      </p:sp>
      <p:cxnSp>
        <p:nvCxnSpPr>
          <p:cNvPr id="11" name="Straight Arrow Connector 10">
            <a:extLst>
              <a:ext uri="{FF2B5EF4-FFF2-40B4-BE49-F238E27FC236}">
                <a16:creationId xmlns:a16="http://schemas.microsoft.com/office/drawing/2014/main" id="{739FBA12-09BE-7945-84BB-A1C15859B229}"/>
              </a:ext>
            </a:extLst>
          </p:cNvPr>
          <p:cNvCxnSpPr>
            <a:stCxn id="9" idx="0"/>
          </p:cNvCxnSpPr>
          <p:nvPr/>
        </p:nvCxnSpPr>
        <p:spPr>
          <a:xfrm flipH="1" flipV="1">
            <a:off x="2051733" y="4014442"/>
            <a:ext cx="727878" cy="382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CFC4E5E-EE72-1540-AC61-7D15318ADB5A}"/>
              </a:ext>
            </a:extLst>
          </p:cNvPr>
          <p:cNvSpPr txBox="1"/>
          <p:nvPr/>
        </p:nvSpPr>
        <p:spPr>
          <a:xfrm>
            <a:off x="6444208" y="4365547"/>
            <a:ext cx="1734449" cy="246221"/>
          </a:xfrm>
          <a:prstGeom prst="rect">
            <a:avLst/>
          </a:prstGeom>
          <a:noFill/>
        </p:spPr>
        <p:txBody>
          <a:bodyPr wrap="none" lIns="0" tIns="0" rIns="0" bIns="0" rtlCol="0">
            <a:spAutoFit/>
          </a:bodyPr>
          <a:lstStyle/>
          <a:p>
            <a:r>
              <a:rPr lang="fi-FI" altLang="zh-Hans" sz="1600" b="1" dirty="0" err="1">
                <a:solidFill>
                  <a:srgbClr val="FF0000"/>
                </a:solidFill>
              </a:rPr>
              <a:t>Latency</a:t>
            </a:r>
            <a:r>
              <a:rPr lang="zh-Hans" altLang="fi-FI" sz="1600" b="1" dirty="0">
                <a:solidFill>
                  <a:srgbClr val="FF0000"/>
                </a:solidFill>
              </a:rPr>
              <a:t> </a:t>
            </a:r>
            <a:r>
              <a:rPr lang="fi-FI" altLang="zh-Hans" sz="1600" b="1" dirty="0" err="1">
                <a:solidFill>
                  <a:srgbClr val="FF0000"/>
                </a:solidFill>
              </a:rPr>
              <a:t>Oriented</a:t>
            </a:r>
            <a:r>
              <a:rPr lang="zh-Hans" altLang="fi-FI" sz="1600" b="1" dirty="0">
                <a:solidFill>
                  <a:srgbClr val="FF0000"/>
                </a:solidFill>
              </a:rPr>
              <a:t> </a:t>
            </a:r>
            <a:endParaRPr lang="fi-FI" sz="1600" b="1" dirty="0">
              <a:solidFill>
                <a:srgbClr val="FF0000"/>
              </a:solidFill>
            </a:endParaRPr>
          </a:p>
        </p:txBody>
      </p:sp>
      <p:cxnSp>
        <p:nvCxnSpPr>
          <p:cNvPr id="13" name="Straight Arrow Connector 12">
            <a:extLst>
              <a:ext uri="{FF2B5EF4-FFF2-40B4-BE49-F238E27FC236}">
                <a16:creationId xmlns:a16="http://schemas.microsoft.com/office/drawing/2014/main" id="{F90F9C22-A3DF-E649-A885-E50FA819F5DD}"/>
              </a:ext>
            </a:extLst>
          </p:cNvPr>
          <p:cNvCxnSpPr>
            <a:cxnSpLocks/>
            <a:stCxn id="12" idx="0"/>
          </p:cNvCxnSpPr>
          <p:nvPr/>
        </p:nvCxnSpPr>
        <p:spPr>
          <a:xfrm flipH="1" flipV="1">
            <a:off x="6804248" y="4045198"/>
            <a:ext cx="507185" cy="3203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257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8C06-5609-E843-B75A-BF30713C1882}"/>
              </a:ext>
            </a:extLst>
          </p:cNvPr>
          <p:cNvSpPr>
            <a:spLocks noGrp="1"/>
          </p:cNvSpPr>
          <p:nvPr>
            <p:ph type="ctrTitle"/>
          </p:nvPr>
        </p:nvSpPr>
        <p:spPr/>
        <p:txBody>
          <a:bodyPr/>
          <a:lstStyle/>
          <a:p>
            <a:r>
              <a:rPr lang="fi-FI" altLang="zh-Hans" dirty="0"/>
              <a:t>Evaluation</a:t>
            </a:r>
            <a:r>
              <a:rPr lang="zh-Hans" altLang="fi-FI" dirty="0"/>
              <a:t> </a:t>
            </a:r>
            <a:r>
              <a:rPr lang="fi-FI" altLang="zh-Hans" dirty="0" err="1"/>
              <a:t>Results</a:t>
            </a:r>
            <a:endParaRPr lang="fi-FI" dirty="0"/>
          </a:p>
        </p:txBody>
      </p:sp>
      <p:pic>
        <p:nvPicPr>
          <p:cNvPr id="4" name="Content Placeholder 3">
            <a:extLst>
              <a:ext uri="{FF2B5EF4-FFF2-40B4-BE49-F238E27FC236}">
                <a16:creationId xmlns:a16="http://schemas.microsoft.com/office/drawing/2014/main" id="{B27465BF-84AA-BC4B-934C-214CE94E72ED}"/>
              </a:ext>
            </a:extLst>
          </p:cNvPr>
          <p:cNvPicPr>
            <a:picLocks noGrp="1" noChangeAspect="1"/>
          </p:cNvPicPr>
          <p:nvPr>
            <p:ph sz="quarter" idx="14"/>
          </p:nvPr>
        </p:nvPicPr>
        <p:blipFill>
          <a:blip r:embed="rId3"/>
          <a:stretch>
            <a:fillRect/>
          </a:stretch>
        </p:blipFill>
        <p:spPr>
          <a:xfrm>
            <a:off x="379685" y="1057300"/>
            <a:ext cx="8296003" cy="3311970"/>
          </a:xfrm>
          <a:prstGeom prst="rect">
            <a:avLst/>
          </a:prstGeom>
        </p:spPr>
      </p:pic>
    </p:spTree>
    <p:extLst>
      <p:ext uri="{BB962C8B-B14F-4D97-AF65-F5344CB8AC3E}">
        <p14:creationId xmlns:p14="http://schemas.microsoft.com/office/powerpoint/2010/main" val="2669864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E298-D8AF-9C40-8651-2F4F1BFB6198}"/>
              </a:ext>
            </a:extLst>
          </p:cNvPr>
          <p:cNvSpPr>
            <a:spLocks noGrp="1"/>
          </p:cNvSpPr>
          <p:nvPr>
            <p:ph type="ctrTitle"/>
          </p:nvPr>
        </p:nvSpPr>
        <p:spPr/>
        <p:txBody>
          <a:bodyPr/>
          <a:lstStyle/>
          <a:p>
            <a:r>
              <a:rPr lang="fi-FI" altLang="zh-Hans" dirty="0"/>
              <a:t>Evaluation</a:t>
            </a:r>
            <a:r>
              <a:rPr lang="zh-Hans" altLang="fi-FI" dirty="0"/>
              <a:t> </a:t>
            </a:r>
            <a:r>
              <a:rPr lang="fi-FI" altLang="zh-Hans" dirty="0" err="1"/>
              <a:t>Results</a:t>
            </a:r>
            <a:endParaRPr lang="fi-FI" dirty="0"/>
          </a:p>
        </p:txBody>
      </p:sp>
      <p:pic>
        <p:nvPicPr>
          <p:cNvPr id="4" name="Content Placeholder 3">
            <a:extLst>
              <a:ext uri="{FF2B5EF4-FFF2-40B4-BE49-F238E27FC236}">
                <a16:creationId xmlns:a16="http://schemas.microsoft.com/office/drawing/2014/main" id="{4B5C0B88-E758-364D-94A7-50D0AD50B1D9}"/>
              </a:ext>
            </a:extLst>
          </p:cNvPr>
          <p:cNvPicPr>
            <a:picLocks noGrp="1" noChangeAspect="1"/>
          </p:cNvPicPr>
          <p:nvPr>
            <p:ph sz="quarter" idx="14"/>
          </p:nvPr>
        </p:nvPicPr>
        <p:blipFill>
          <a:blip r:embed="rId3"/>
          <a:stretch>
            <a:fillRect/>
          </a:stretch>
        </p:blipFill>
        <p:spPr>
          <a:xfrm>
            <a:off x="207859" y="913284"/>
            <a:ext cx="8467829" cy="3705691"/>
          </a:xfrm>
          <a:prstGeom prst="rect">
            <a:avLst/>
          </a:prstGeom>
        </p:spPr>
      </p:pic>
    </p:spTree>
    <p:extLst>
      <p:ext uri="{BB962C8B-B14F-4D97-AF65-F5344CB8AC3E}">
        <p14:creationId xmlns:p14="http://schemas.microsoft.com/office/powerpoint/2010/main" val="3844375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CC96-D084-C54F-8E0B-B3544562836B}"/>
              </a:ext>
            </a:extLst>
          </p:cNvPr>
          <p:cNvSpPr>
            <a:spLocks noGrp="1"/>
          </p:cNvSpPr>
          <p:nvPr>
            <p:ph type="ctrTitle"/>
          </p:nvPr>
        </p:nvSpPr>
        <p:spPr/>
        <p:txBody>
          <a:bodyPr/>
          <a:lstStyle/>
          <a:p>
            <a:r>
              <a:rPr lang="fi-FI" altLang="zh-Hans" dirty="0" err="1"/>
              <a:t>Summary</a:t>
            </a:r>
            <a:endParaRPr lang="fi-FI" dirty="0"/>
          </a:p>
        </p:txBody>
      </p:sp>
      <p:sp>
        <p:nvSpPr>
          <p:cNvPr id="3" name="Content Placeholder 2">
            <a:extLst>
              <a:ext uri="{FF2B5EF4-FFF2-40B4-BE49-F238E27FC236}">
                <a16:creationId xmlns:a16="http://schemas.microsoft.com/office/drawing/2014/main" id="{5EC0942A-C80E-1F4A-A85F-0BD57147DB6F}"/>
              </a:ext>
            </a:extLst>
          </p:cNvPr>
          <p:cNvSpPr>
            <a:spLocks noGrp="1"/>
          </p:cNvSpPr>
          <p:nvPr>
            <p:ph sz="quarter" idx="14"/>
          </p:nvPr>
        </p:nvSpPr>
        <p:spPr/>
        <p:txBody>
          <a:bodyPr/>
          <a:lstStyle/>
          <a:p>
            <a:pPr marL="342900" indent="-342900">
              <a:buFont typeface="Wingdings" pitchFamily="2" charset="2"/>
              <a:buChar char="v"/>
            </a:pPr>
            <a:r>
              <a:rPr lang="fi-FI" dirty="0"/>
              <a:t> </a:t>
            </a:r>
            <a:r>
              <a:rPr lang="fi-FI" altLang="zh-Hans" dirty="0" err="1"/>
              <a:t>D</a:t>
            </a:r>
            <a:r>
              <a:rPr lang="fi-FI" dirty="0" err="1"/>
              <a:t>ynamic</a:t>
            </a:r>
            <a:r>
              <a:rPr lang="fi-FI" dirty="0"/>
              <a:t> </a:t>
            </a:r>
            <a:r>
              <a:rPr lang="fi-FI" dirty="0" err="1"/>
              <a:t>task</a:t>
            </a:r>
            <a:r>
              <a:rPr lang="fi-FI" dirty="0"/>
              <a:t> </a:t>
            </a:r>
            <a:r>
              <a:rPr lang="fi-FI" dirty="0" err="1"/>
              <a:t>allocatio</a:t>
            </a:r>
            <a:r>
              <a:rPr lang="fi-FI" altLang="zh-Hans" dirty="0" err="1"/>
              <a:t>n</a:t>
            </a:r>
            <a:r>
              <a:rPr lang="zh-Hans" altLang="fi-FI" dirty="0"/>
              <a:t> </a:t>
            </a:r>
            <a:r>
              <a:rPr lang="fi-FI" dirty="0"/>
              <a:t>for </a:t>
            </a:r>
            <a:r>
              <a:rPr lang="fi-FI" altLang="zh-Hans" dirty="0"/>
              <a:t>VFC</a:t>
            </a:r>
            <a:endParaRPr lang="fi-FI" dirty="0"/>
          </a:p>
          <a:p>
            <a:endParaRPr lang="fi-FI" dirty="0"/>
          </a:p>
          <a:p>
            <a:pPr marL="342900" indent="-342900">
              <a:buFont typeface="Wingdings" pitchFamily="2" charset="2"/>
              <a:buChar char="v"/>
            </a:pPr>
            <a:r>
              <a:rPr lang="fi-FI" altLang="zh-Hans" dirty="0"/>
              <a:t>Application</a:t>
            </a:r>
            <a:r>
              <a:rPr lang="zh-Hans" altLang="fi-FI" dirty="0"/>
              <a:t> </a:t>
            </a:r>
            <a:r>
              <a:rPr lang="fi-FI" altLang="zh-Hans" dirty="0" err="1"/>
              <a:t>profiling</a:t>
            </a:r>
            <a:endParaRPr lang="fi-FI" altLang="zh-Hans" dirty="0"/>
          </a:p>
          <a:p>
            <a:pPr marL="342900" indent="-342900">
              <a:buFont typeface="Wingdings" pitchFamily="2" charset="2"/>
              <a:buChar char="v"/>
            </a:pPr>
            <a:endParaRPr lang="fi-FI" dirty="0"/>
          </a:p>
          <a:p>
            <a:pPr marL="342900" indent="-342900">
              <a:buFont typeface="Wingdings" pitchFamily="2" charset="2"/>
              <a:buChar char="v"/>
            </a:pPr>
            <a:r>
              <a:rPr lang="fi-FI" altLang="zh-Hans" dirty="0"/>
              <a:t>Real-</a:t>
            </a:r>
            <a:r>
              <a:rPr lang="fi-FI" altLang="zh-Hans" dirty="0" err="1"/>
              <a:t>world</a:t>
            </a:r>
            <a:r>
              <a:rPr lang="zh-Hans" altLang="fi-FI" dirty="0"/>
              <a:t> </a:t>
            </a:r>
            <a:r>
              <a:rPr lang="fi-FI" altLang="zh-Hans" dirty="0"/>
              <a:t>dataset</a:t>
            </a:r>
            <a:r>
              <a:rPr lang="zh-Hans" altLang="fi-FI" dirty="0"/>
              <a:t> </a:t>
            </a:r>
            <a:r>
              <a:rPr lang="fi-FI" altLang="zh-Hans" dirty="0" err="1"/>
              <a:t>simulation</a:t>
            </a:r>
            <a:endParaRPr lang="fi-FI" dirty="0"/>
          </a:p>
        </p:txBody>
      </p:sp>
    </p:spTree>
    <p:extLst>
      <p:ext uri="{BB962C8B-B14F-4D97-AF65-F5344CB8AC3E}">
        <p14:creationId xmlns:p14="http://schemas.microsoft.com/office/powerpoint/2010/main" val="142016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5749-2DD0-8B42-8A13-5F7AFC509C12}"/>
              </a:ext>
            </a:extLst>
          </p:cNvPr>
          <p:cNvSpPr>
            <a:spLocks noGrp="1"/>
          </p:cNvSpPr>
          <p:nvPr>
            <p:ph type="ctrTitle"/>
          </p:nvPr>
        </p:nvSpPr>
        <p:spPr/>
        <p:txBody>
          <a:bodyPr/>
          <a:lstStyle/>
          <a:p>
            <a:r>
              <a:rPr lang="fi-FI" dirty="0" err="1"/>
              <a:t>Fog</a:t>
            </a:r>
            <a:r>
              <a:rPr lang="fi-FI" dirty="0"/>
              <a:t> </a:t>
            </a:r>
            <a:r>
              <a:rPr lang="fi-FI" dirty="0" err="1"/>
              <a:t>v.s</a:t>
            </a:r>
            <a:r>
              <a:rPr lang="fi-FI" dirty="0"/>
              <a:t>. </a:t>
            </a:r>
            <a:r>
              <a:rPr lang="fi-FI" dirty="0" err="1"/>
              <a:t>Cloud</a:t>
            </a:r>
            <a:endParaRPr lang="fi-FI" dirty="0"/>
          </a:p>
        </p:txBody>
      </p:sp>
      <p:pic>
        <p:nvPicPr>
          <p:cNvPr id="14" name="Content Placeholder 13">
            <a:extLst>
              <a:ext uri="{FF2B5EF4-FFF2-40B4-BE49-F238E27FC236}">
                <a16:creationId xmlns:a16="http://schemas.microsoft.com/office/drawing/2014/main" id="{053C1E84-1617-E241-944E-16EDC9ADF05B}"/>
              </a:ext>
            </a:extLst>
          </p:cNvPr>
          <p:cNvPicPr>
            <a:picLocks noGrp="1" noChangeAspect="1"/>
          </p:cNvPicPr>
          <p:nvPr>
            <p:ph sz="quarter" idx="14"/>
          </p:nvPr>
        </p:nvPicPr>
        <p:blipFill>
          <a:blip r:embed="rId3"/>
          <a:stretch>
            <a:fillRect/>
          </a:stretch>
        </p:blipFill>
        <p:spPr>
          <a:xfrm>
            <a:off x="468313" y="942747"/>
            <a:ext cx="4175491" cy="2994873"/>
          </a:xfrm>
        </p:spPr>
      </p:pic>
      <p:pic>
        <p:nvPicPr>
          <p:cNvPr id="18" name="Picture 17">
            <a:extLst>
              <a:ext uri="{FF2B5EF4-FFF2-40B4-BE49-F238E27FC236}">
                <a16:creationId xmlns:a16="http://schemas.microsoft.com/office/drawing/2014/main" id="{28E0FCC6-E8F1-8347-B22E-FBCB351D8BE3}"/>
              </a:ext>
            </a:extLst>
          </p:cNvPr>
          <p:cNvPicPr>
            <a:picLocks noChangeAspect="1"/>
          </p:cNvPicPr>
          <p:nvPr/>
        </p:nvPicPr>
        <p:blipFill>
          <a:blip r:embed="rId4"/>
          <a:stretch>
            <a:fillRect/>
          </a:stretch>
        </p:blipFill>
        <p:spPr>
          <a:xfrm>
            <a:off x="4693080" y="1086763"/>
            <a:ext cx="3976739" cy="2850857"/>
          </a:xfrm>
          <a:prstGeom prst="rect">
            <a:avLst/>
          </a:prstGeom>
        </p:spPr>
      </p:pic>
      <p:sp>
        <p:nvSpPr>
          <p:cNvPr id="19" name="TextBox 18">
            <a:extLst>
              <a:ext uri="{FF2B5EF4-FFF2-40B4-BE49-F238E27FC236}">
                <a16:creationId xmlns:a16="http://schemas.microsoft.com/office/drawing/2014/main" id="{FF8FC38E-E909-B146-A4A3-1844032918BA}"/>
              </a:ext>
            </a:extLst>
          </p:cNvPr>
          <p:cNvSpPr txBox="1"/>
          <p:nvPr/>
        </p:nvSpPr>
        <p:spPr>
          <a:xfrm>
            <a:off x="1065217" y="4095538"/>
            <a:ext cx="3106876" cy="307777"/>
          </a:xfrm>
          <a:prstGeom prst="rect">
            <a:avLst/>
          </a:prstGeom>
          <a:noFill/>
        </p:spPr>
        <p:txBody>
          <a:bodyPr wrap="none" lIns="0" tIns="0" rIns="0" bIns="0" rtlCol="0">
            <a:spAutoFit/>
          </a:bodyPr>
          <a:lstStyle/>
          <a:p>
            <a:r>
              <a:rPr lang="fi-FI" sz="2000" b="1" dirty="0" err="1"/>
              <a:t>Vehicular</a:t>
            </a:r>
            <a:r>
              <a:rPr lang="fi-FI" sz="2000" b="1" dirty="0"/>
              <a:t> </a:t>
            </a:r>
            <a:r>
              <a:rPr lang="fi-FI" sz="2000" b="1" dirty="0" err="1"/>
              <a:t>Fog</a:t>
            </a:r>
            <a:r>
              <a:rPr lang="fi-FI" sz="2000" b="1" dirty="0"/>
              <a:t> Computing</a:t>
            </a:r>
          </a:p>
        </p:txBody>
      </p:sp>
      <p:sp>
        <p:nvSpPr>
          <p:cNvPr id="20" name="TextBox 19">
            <a:extLst>
              <a:ext uri="{FF2B5EF4-FFF2-40B4-BE49-F238E27FC236}">
                <a16:creationId xmlns:a16="http://schemas.microsoft.com/office/drawing/2014/main" id="{04EBE15A-4585-D941-BC97-E2A552CCF861}"/>
              </a:ext>
            </a:extLst>
          </p:cNvPr>
          <p:cNvSpPr txBox="1"/>
          <p:nvPr/>
        </p:nvSpPr>
        <p:spPr>
          <a:xfrm>
            <a:off x="4999770" y="4095538"/>
            <a:ext cx="3363357" cy="307777"/>
          </a:xfrm>
          <a:prstGeom prst="rect">
            <a:avLst/>
          </a:prstGeom>
          <a:noFill/>
        </p:spPr>
        <p:txBody>
          <a:bodyPr wrap="none" lIns="0" tIns="0" rIns="0" bIns="0" rtlCol="0">
            <a:spAutoFit/>
          </a:bodyPr>
          <a:lstStyle/>
          <a:p>
            <a:r>
              <a:rPr lang="fi-FI" sz="2000" b="1" dirty="0" err="1"/>
              <a:t>Vehicular</a:t>
            </a:r>
            <a:r>
              <a:rPr lang="fi-FI" sz="2000" b="1" dirty="0"/>
              <a:t> </a:t>
            </a:r>
            <a:r>
              <a:rPr lang="fi-FI" sz="2000" b="1" dirty="0" err="1"/>
              <a:t>Cloud</a:t>
            </a:r>
            <a:r>
              <a:rPr lang="fi-FI" sz="2000" b="1" dirty="0"/>
              <a:t> Computing</a:t>
            </a:r>
          </a:p>
        </p:txBody>
      </p:sp>
      <p:sp>
        <p:nvSpPr>
          <p:cNvPr id="3" name="Cloud 2">
            <a:extLst>
              <a:ext uri="{FF2B5EF4-FFF2-40B4-BE49-F238E27FC236}">
                <a16:creationId xmlns:a16="http://schemas.microsoft.com/office/drawing/2014/main" id="{16CF46DF-2B84-9C4B-B8B2-A3A6A14E67AF}"/>
              </a:ext>
            </a:extLst>
          </p:cNvPr>
          <p:cNvSpPr/>
          <p:nvPr/>
        </p:nvSpPr>
        <p:spPr>
          <a:xfrm>
            <a:off x="1907704" y="2857500"/>
            <a:ext cx="1080120" cy="648072"/>
          </a:xfrm>
          <a:prstGeom prst="cloud">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
        <p:nvSpPr>
          <p:cNvPr id="8" name="Cloud 7">
            <a:extLst>
              <a:ext uri="{FF2B5EF4-FFF2-40B4-BE49-F238E27FC236}">
                <a16:creationId xmlns:a16="http://schemas.microsoft.com/office/drawing/2014/main" id="{3F652973-7EF7-C04C-B97A-91BE8639E406}"/>
              </a:ext>
            </a:extLst>
          </p:cNvPr>
          <p:cNvSpPr/>
          <p:nvPr/>
        </p:nvSpPr>
        <p:spPr>
          <a:xfrm>
            <a:off x="1023172" y="2857500"/>
            <a:ext cx="1388587" cy="1159079"/>
          </a:xfrm>
          <a:prstGeom prst="cloud">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22499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8" grpId="0" animBg="1"/>
      <p:bldP spid="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A40C7-26D7-A044-BE44-884753DD22F3}"/>
              </a:ext>
            </a:extLst>
          </p:cNvPr>
          <p:cNvSpPr>
            <a:spLocks noGrp="1"/>
          </p:cNvSpPr>
          <p:nvPr>
            <p:ph type="ctrTitle"/>
          </p:nvPr>
        </p:nvSpPr>
        <p:spPr/>
        <p:txBody>
          <a:bodyPr/>
          <a:lstStyle/>
          <a:p>
            <a:r>
              <a:rPr lang="fi-FI" dirty="0" err="1"/>
              <a:t>Any</a:t>
            </a:r>
            <a:r>
              <a:rPr lang="fi-FI" dirty="0"/>
              <a:t> </a:t>
            </a:r>
            <a:r>
              <a:rPr lang="fi-FI" dirty="0" err="1"/>
              <a:t>question</a:t>
            </a:r>
            <a:r>
              <a:rPr lang="fi-FI" dirty="0"/>
              <a:t>?</a:t>
            </a:r>
          </a:p>
        </p:txBody>
      </p:sp>
    </p:spTree>
    <p:extLst>
      <p:ext uri="{BB962C8B-B14F-4D97-AF65-F5344CB8AC3E}">
        <p14:creationId xmlns:p14="http://schemas.microsoft.com/office/powerpoint/2010/main" val="448121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0661-3DEE-CF45-A46E-F17237C64E02}"/>
              </a:ext>
            </a:extLst>
          </p:cNvPr>
          <p:cNvSpPr>
            <a:spLocks noGrp="1"/>
          </p:cNvSpPr>
          <p:nvPr>
            <p:ph type="ctrTitle"/>
          </p:nvPr>
        </p:nvSpPr>
        <p:spPr/>
        <p:txBody>
          <a:bodyPr/>
          <a:lstStyle/>
          <a:p>
            <a:r>
              <a:rPr lang="fi-FI" sz="6600" dirty="0" err="1"/>
              <a:t>Why</a:t>
            </a:r>
            <a:r>
              <a:rPr lang="fi-FI" sz="6600" dirty="0"/>
              <a:t> </a:t>
            </a:r>
            <a:r>
              <a:rPr lang="fi-FI" sz="6600" dirty="0" err="1"/>
              <a:t>we</a:t>
            </a:r>
            <a:r>
              <a:rPr lang="fi-FI" sz="6600" dirty="0"/>
              <a:t> </a:t>
            </a:r>
            <a:r>
              <a:rPr lang="fi-FI" sz="6600" dirty="0" err="1"/>
              <a:t>need</a:t>
            </a:r>
            <a:r>
              <a:rPr lang="fi-FI" sz="6600" dirty="0"/>
              <a:t> VFC?</a:t>
            </a:r>
          </a:p>
        </p:txBody>
      </p:sp>
    </p:spTree>
    <p:extLst>
      <p:ext uri="{BB962C8B-B14F-4D97-AF65-F5344CB8AC3E}">
        <p14:creationId xmlns:p14="http://schemas.microsoft.com/office/powerpoint/2010/main" val="284845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16CF8-E8F5-054F-86DE-9F45F8A01E6E}"/>
              </a:ext>
            </a:extLst>
          </p:cNvPr>
          <p:cNvSpPr>
            <a:spLocks noGrp="1"/>
          </p:cNvSpPr>
          <p:nvPr>
            <p:ph type="ctrTitle"/>
          </p:nvPr>
        </p:nvSpPr>
        <p:spPr/>
        <p:txBody>
          <a:bodyPr/>
          <a:lstStyle/>
          <a:p>
            <a:r>
              <a:rPr lang="fi-FI" altLang="zh-Hans" dirty="0" err="1"/>
              <a:t>Emerging</a:t>
            </a:r>
            <a:r>
              <a:rPr lang="zh-Hans" altLang="fi-FI" dirty="0"/>
              <a:t> </a:t>
            </a:r>
            <a:r>
              <a:rPr lang="fi-FI" altLang="zh-Hans" dirty="0" err="1"/>
              <a:t>Vehicular</a:t>
            </a:r>
            <a:r>
              <a:rPr lang="zh-Hans" altLang="fi-FI" dirty="0"/>
              <a:t> </a:t>
            </a:r>
            <a:r>
              <a:rPr lang="fi-FI" altLang="zh-Hans" dirty="0"/>
              <a:t>Applications</a:t>
            </a:r>
            <a:endParaRPr lang="fi-FI" dirty="0"/>
          </a:p>
        </p:txBody>
      </p:sp>
      <p:pic>
        <p:nvPicPr>
          <p:cNvPr id="4" name="Picture 15">
            <a:extLst>
              <a:ext uri="{FF2B5EF4-FFF2-40B4-BE49-F238E27FC236}">
                <a16:creationId xmlns:a16="http://schemas.microsoft.com/office/drawing/2014/main" id="{AA0BFA03-761B-E84B-A64F-CAD3723F8923}"/>
              </a:ext>
            </a:extLst>
          </p:cNvPr>
          <p:cNvPicPr>
            <a:picLocks noGrp="1" noChangeAspect="1"/>
          </p:cNvPicPr>
          <p:nvPr>
            <p:ph sz="quarter" idx="14"/>
          </p:nvPr>
        </p:nvPicPr>
        <p:blipFill>
          <a:blip r:embed="rId3"/>
          <a:stretch>
            <a:fillRect/>
          </a:stretch>
        </p:blipFill>
        <p:spPr>
          <a:xfrm>
            <a:off x="1043608" y="900648"/>
            <a:ext cx="2503133" cy="1812836"/>
          </a:xfrm>
          <a:prstGeom prst="rect">
            <a:avLst/>
          </a:prstGeom>
        </p:spPr>
      </p:pic>
      <p:pic>
        <p:nvPicPr>
          <p:cNvPr id="5" name="Picture 4">
            <a:extLst>
              <a:ext uri="{FF2B5EF4-FFF2-40B4-BE49-F238E27FC236}">
                <a16:creationId xmlns:a16="http://schemas.microsoft.com/office/drawing/2014/main" id="{A4BA11AE-FD07-6446-83EF-542E03B10257}"/>
              </a:ext>
            </a:extLst>
          </p:cNvPr>
          <p:cNvPicPr>
            <a:picLocks noChangeAspect="1"/>
          </p:cNvPicPr>
          <p:nvPr/>
        </p:nvPicPr>
        <p:blipFill>
          <a:blip r:embed="rId4"/>
          <a:stretch>
            <a:fillRect/>
          </a:stretch>
        </p:blipFill>
        <p:spPr>
          <a:xfrm>
            <a:off x="921978" y="3165277"/>
            <a:ext cx="7300044" cy="1320558"/>
          </a:xfrm>
          <a:prstGeom prst="rect">
            <a:avLst/>
          </a:prstGeom>
        </p:spPr>
      </p:pic>
      <p:pic>
        <p:nvPicPr>
          <p:cNvPr id="6" name="Picture 5">
            <a:extLst>
              <a:ext uri="{FF2B5EF4-FFF2-40B4-BE49-F238E27FC236}">
                <a16:creationId xmlns:a16="http://schemas.microsoft.com/office/drawing/2014/main" id="{331E4A8C-340C-DF40-96EC-B708A3100C81}"/>
              </a:ext>
            </a:extLst>
          </p:cNvPr>
          <p:cNvPicPr>
            <a:picLocks noChangeAspect="1"/>
          </p:cNvPicPr>
          <p:nvPr/>
        </p:nvPicPr>
        <p:blipFill>
          <a:blip r:embed="rId5"/>
          <a:stretch>
            <a:fillRect/>
          </a:stretch>
        </p:blipFill>
        <p:spPr>
          <a:xfrm>
            <a:off x="4932040" y="881470"/>
            <a:ext cx="3099015" cy="1832014"/>
          </a:xfrm>
          <a:prstGeom prst="rect">
            <a:avLst/>
          </a:prstGeom>
        </p:spPr>
      </p:pic>
      <p:sp>
        <p:nvSpPr>
          <p:cNvPr id="7" name="TextBox 6">
            <a:extLst>
              <a:ext uri="{FF2B5EF4-FFF2-40B4-BE49-F238E27FC236}">
                <a16:creationId xmlns:a16="http://schemas.microsoft.com/office/drawing/2014/main" id="{C2C8096B-647D-8143-80B4-8F9D960D1BCB}"/>
              </a:ext>
            </a:extLst>
          </p:cNvPr>
          <p:cNvSpPr txBox="1"/>
          <p:nvPr/>
        </p:nvSpPr>
        <p:spPr>
          <a:xfrm>
            <a:off x="1241199" y="2785492"/>
            <a:ext cx="2540888" cy="307777"/>
          </a:xfrm>
          <a:prstGeom prst="rect">
            <a:avLst/>
          </a:prstGeom>
          <a:noFill/>
        </p:spPr>
        <p:txBody>
          <a:bodyPr wrap="none" lIns="0" tIns="0" rIns="0" bIns="0" rtlCol="0">
            <a:spAutoFit/>
          </a:bodyPr>
          <a:lstStyle/>
          <a:p>
            <a:r>
              <a:rPr lang="fi-FI" altLang="zh-Hans" sz="2000" b="1" dirty="0"/>
              <a:t>AR</a:t>
            </a:r>
            <a:r>
              <a:rPr lang="zh-Hans" altLang="fi-FI" sz="2000" b="1" dirty="0"/>
              <a:t> </a:t>
            </a:r>
            <a:r>
              <a:rPr lang="fi-FI" sz="2000" b="1" dirty="0"/>
              <a:t>Assi</a:t>
            </a:r>
            <a:r>
              <a:rPr lang="fi-FI" altLang="zh-Hans" sz="2000" b="1" dirty="0"/>
              <a:t>stant</a:t>
            </a:r>
            <a:r>
              <a:rPr lang="zh-Hans" altLang="fi-FI" sz="2000" b="1" dirty="0"/>
              <a:t> </a:t>
            </a:r>
            <a:r>
              <a:rPr lang="fi-FI" altLang="zh-Hans" sz="2000" b="1" dirty="0" err="1"/>
              <a:t>Driving</a:t>
            </a:r>
            <a:endParaRPr lang="fi-FI" sz="2000" b="1" dirty="0"/>
          </a:p>
        </p:txBody>
      </p:sp>
      <p:sp>
        <p:nvSpPr>
          <p:cNvPr id="8" name="TextBox 7">
            <a:extLst>
              <a:ext uri="{FF2B5EF4-FFF2-40B4-BE49-F238E27FC236}">
                <a16:creationId xmlns:a16="http://schemas.microsoft.com/office/drawing/2014/main" id="{84A35843-4081-6247-B2AB-920ABBA08F02}"/>
              </a:ext>
            </a:extLst>
          </p:cNvPr>
          <p:cNvSpPr txBox="1"/>
          <p:nvPr/>
        </p:nvSpPr>
        <p:spPr>
          <a:xfrm>
            <a:off x="5092544" y="2785492"/>
            <a:ext cx="2778005" cy="307777"/>
          </a:xfrm>
          <a:prstGeom prst="rect">
            <a:avLst/>
          </a:prstGeom>
          <a:noFill/>
        </p:spPr>
        <p:txBody>
          <a:bodyPr wrap="none" lIns="0" tIns="0" rIns="0" bIns="0" rtlCol="0">
            <a:spAutoFit/>
          </a:bodyPr>
          <a:lstStyle/>
          <a:p>
            <a:r>
              <a:rPr lang="fi-FI" altLang="zh-Hans" sz="2000" b="1" dirty="0"/>
              <a:t>3D</a:t>
            </a:r>
            <a:r>
              <a:rPr lang="zh-Hans" altLang="fi-FI" sz="2000" b="1" dirty="0"/>
              <a:t> </a:t>
            </a:r>
            <a:r>
              <a:rPr lang="fi-FI" altLang="zh-Hans" sz="2000" b="1" dirty="0" err="1"/>
              <a:t>High-precision</a:t>
            </a:r>
            <a:r>
              <a:rPr lang="zh-Hans" altLang="fi-FI" sz="2000" b="1" dirty="0"/>
              <a:t> </a:t>
            </a:r>
            <a:r>
              <a:rPr lang="fi-FI" altLang="zh-Hans" sz="2000" b="1" dirty="0" err="1"/>
              <a:t>Map</a:t>
            </a:r>
            <a:endParaRPr lang="fi-FI" sz="2000" b="1" dirty="0"/>
          </a:p>
        </p:txBody>
      </p:sp>
      <p:sp>
        <p:nvSpPr>
          <p:cNvPr id="9" name="TextBox 8">
            <a:extLst>
              <a:ext uri="{FF2B5EF4-FFF2-40B4-BE49-F238E27FC236}">
                <a16:creationId xmlns:a16="http://schemas.microsoft.com/office/drawing/2014/main" id="{D55416D8-F72E-F249-8A6A-B19069CA71A3}"/>
              </a:ext>
            </a:extLst>
          </p:cNvPr>
          <p:cNvSpPr txBox="1"/>
          <p:nvPr/>
        </p:nvSpPr>
        <p:spPr>
          <a:xfrm>
            <a:off x="3082810" y="4485835"/>
            <a:ext cx="2978379" cy="307777"/>
          </a:xfrm>
          <a:prstGeom prst="rect">
            <a:avLst/>
          </a:prstGeom>
          <a:noFill/>
        </p:spPr>
        <p:txBody>
          <a:bodyPr wrap="none" lIns="0" tIns="0" rIns="0" bIns="0" rtlCol="0">
            <a:spAutoFit/>
          </a:bodyPr>
          <a:lstStyle/>
          <a:p>
            <a:r>
              <a:rPr lang="fi-FI" sz="2000" b="1" dirty="0" err="1"/>
              <a:t>See</a:t>
            </a:r>
            <a:r>
              <a:rPr lang="fi-FI" altLang="zh-Hans" sz="2000" b="1" dirty="0" err="1"/>
              <a:t>-through</a:t>
            </a:r>
            <a:r>
              <a:rPr lang="zh-Hans" altLang="fi-FI" sz="2000" b="1" dirty="0"/>
              <a:t> </a:t>
            </a:r>
            <a:r>
              <a:rPr lang="fi-FI" altLang="zh-Hans" sz="2000" b="1" dirty="0"/>
              <a:t>for</a:t>
            </a:r>
            <a:r>
              <a:rPr lang="zh-Hans" altLang="fi-FI" sz="2000" b="1" dirty="0"/>
              <a:t> </a:t>
            </a:r>
            <a:r>
              <a:rPr lang="fi-FI" altLang="zh-Hans" sz="2000" b="1" dirty="0" err="1"/>
              <a:t>Passing</a:t>
            </a:r>
            <a:endParaRPr lang="fi-FI" sz="2000" b="1" dirty="0"/>
          </a:p>
        </p:txBody>
      </p:sp>
    </p:spTree>
    <p:extLst>
      <p:ext uri="{BB962C8B-B14F-4D97-AF65-F5344CB8AC3E}">
        <p14:creationId xmlns:p14="http://schemas.microsoft.com/office/powerpoint/2010/main" val="155602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C4A9-0B91-814A-9D02-92849514ACEB}"/>
              </a:ext>
            </a:extLst>
          </p:cNvPr>
          <p:cNvSpPr>
            <a:spLocks noGrp="1"/>
          </p:cNvSpPr>
          <p:nvPr>
            <p:ph type="ctrTitle"/>
          </p:nvPr>
        </p:nvSpPr>
        <p:spPr/>
        <p:txBody>
          <a:bodyPr/>
          <a:lstStyle/>
          <a:p>
            <a:r>
              <a:rPr lang="fi-FI" altLang="zh-Hans" dirty="0"/>
              <a:t>Service</a:t>
            </a:r>
            <a:r>
              <a:rPr lang="zh-Hans" altLang="fi-FI" dirty="0"/>
              <a:t> </a:t>
            </a:r>
            <a:r>
              <a:rPr lang="fi-FI" altLang="zh-Hans" dirty="0" err="1"/>
              <a:t>Requirements</a:t>
            </a:r>
            <a:endParaRPr lang="fi-FI" dirty="0"/>
          </a:p>
        </p:txBody>
      </p:sp>
      <p:sp>
        <p:nvSpPr>
          <p:cNvPr id="3" name="Content Placeholder 2">
            <a:extLst>
              <a:ext uri="{FF2B5EF4-FFF2-40B4-BE49-F238E27FC236}">
                <a16:creationId xmlns:a16="http://schemas.microsoft.com/office/drawing/2014/main" id="{3EE0B684-3BB1-2942-A629-7F1E25D99826}"/>
              </a:ext>
            </a:extLst>
          </p:cNvPr>
          <p:cNvSpPr>
            <a:spLocks noGrp="1"/>
          </p:cNvSpPr>
          <p:nvPr>
            <p:ph sz="quarter" idx="14"/>
          </p:nvPr>
        </p:nvSpPr>
        <p:spPr/>
        <p:txBody>
          <a:bodyPr/>
          <a:lstStyle/>
          <a:p>
            <a:pPr marL="342900" indent="-342900">
              <a:buFont typeface="Wingdings" pitchFamily="2" charset="2"/>
              <a:buChar char="v"/>
            </a:pPr>
            <a:r>
              <a:rPr lang="fi-FI" altLang="zh-Hans" dirty="0" err="1"/>
              <a:t>Strict</a:t>
            </a:r>
            <a:r>
              <a:rPr lang="zh-Hans" altLang="fi-FI" dirty="0"/>
              <a:t> </a:t>
            </a:r>
            <a:r>
              <a:rPr lang="fi-FI" altLang="zh-Hans" dirty="0" err="1"/>
              <a:t>Latency</a:t>
            </a:r>
            <a:r>
              <a:rPr lang="zh-Hans" altLang="fi-FI" dirty="0"/>
              <a:t> </a:t>
            </a:r>
            <a:r>
              <a:rPr lang="fi-FI" altLang="zh-Hans" dirty="0" err="1"/>
              <a:t>Requirement</a:t>
            </a:r>
            <a:endParaRPr lang="fi-FI" altLang="zh-Hans" dirty="0"/>
          </a:p>
          <a:p>
            <a:pPr marL="580500" lvl="1" indent="-342900">
              <a:buFont typeface="Wingdings" pitchFamily="2" charset="2"/>
              <a:buChar char="Ø"/>
            </a:pPr>
            <a:r>
              <a:rPr lang="fi-FI" altLang="zh-Hans" dirty="0"/>
              <a:t>Transmission</a:t>
            </a:r>
            <a:r>
              <a:rPr lang="zh-Hans" altLang="fi-FI" dirty="0"/>
              <a:t> </a:t>
            </a:r>
            <a:r>
              <a:rPr lang="fi-FI" altLang="zh-Hans" dirty="0" err="1"/>
              <a:t>Latency</a:t>
            </a:r>
            <a:endParaRPr lang="fi-FI" altLang="zh-Hans" dirty="0"/>
          </a:p>
          <a:p>
            <a:pPr marL="580500" lvl="1" indent="-342900">
              <a:buFont typeface="Wingdings" pitchFamily="2" charset="2"/>
              <a:buChar char="Ø"/>
            </a:pPr>
            <a:r>
              <a:rPr lang="fi-FI" altLang="zh-Hans" dirty="0"/>
              <a:t>Processing</a:t>
            </a:r>
            <a:r>
              <a:rPr lang="zh-Hans" altLang="fi-FI" dirty="0"/>
              <a:t> </a:t>
            </a:r>
            <a:r>
              <a:rPr lang="fi-FI" altLang="zh-Hans" dirty="0" err="1"/>
              <a:t>Latency</a:t>
            </a:r>
            <a:endParaRPr lang="fi-FI" altLang="zh-Hans" dirty="0"/>
          </a:p>
          <a:p>
            <a:pPr marL="580500" lvl="1" indent="-342900">
              <a:buFont typeface="Wingdings" pitchFamily="2" charset="2"/>
              <a:buChar char="Ø"/>
            </a:pPr>
            <a:endParaRPr lang="fi-FI" altLang="zh-Hans" dirty="0"/>
          </a:p>
          <a:p>
            <a:pPr marL="342900" indent="-342900">
              <a:buFont typeface="Wingdings" pitchFamily="2" charset="2"/>
              <a:buChar char="v"/>
            </a:pPr>
            <a:r>
              <a:rPr lang="fi-FI" altLang="zh-Hans" dirty="0" err="1"/>
              <a:t>High</a:t>
            </a:r>
            <a:r>
              <a:rPr lang="zh-Hans" altLang="fi-FI" dirty="0"/>
              <a:t> </a:t>
            </a:r>
            <a:r>
              <a:rPr lang="fi-FI" altLang="zh-Hans" dirty="0" err="1"/>
              <a:t>Bandwidth</a:t>
            </a:r>
            <a:r>
              <a:rPr lang="zh-Hans" altLang="fi-FI" dirty="0"/>
              <a:t> </a:t>
            </a:r>
            <a:r>
              <a:rPr lang="fi-FI" altLang="zh-Hans" dirty="0" err="1"/>
              <a:t>Cost</a:t>
            </a:r>
            <a:endParaRPr lang="fi-FI" altLang="zh-Hans" dirty="0"/>
          </a:p>
          <a:p>
            <a:pPr marL="342900" indent="-342900">
              <a:buFont typeface="Wingdings" pitchFamily="2" charset="2"/>
              <a:buChar char="v"/>
            </a:pPr>
            <a:endParaRPr lang="fi-FI" altLang="zh-Hans" dirty="0"/>
          </a:p>
          <a:p>
            <a:pPr marL="342900" indent="-342900">
              <a:buFont typeface="Wingdings" pitchFamily="2" charset="2"/>
              <a:buChar char="v"/>
            </a:pPr>
            <a:r>
              <a:rPr lang="fi-FI" altLang="zh-Hans" dirty="0" err="1"/>
              <a:t>Location-aware</a:t>
            </a:r>
            <a:r>
              <a:rPr lang="fi-FI" altLang="zh-Hans" dirty="0"/>
              <a:t> Service</a:t>
            </a:r>
          </a:p>
          <a:p>
            <a:pPr marL="342900" indent="-342900">
              <a:buFont typeface="Wingdings" pitchFamily="2" charset="2"/>
              <a:buChar char="v"/>
            </a:pPr>
            <a:endParaRPr lang="fi-FI" altLang="zh-Hans" dirty="0"/>
          </a:p>
          <a:p>
            <a:pPr marL="342900" indent="-342900">
              <a:buFont typeface="Wingdings" pitchFamily="2" charset="2"/>
              <a:buChar char="v"/>
            </a:pPr>
            <a:r>
              <a:rPr lang="fi-FI" altLang="zh-Hans" dirty="0" err="1"/>
              <a:t>High</a:t>
            </a:r>
            <a:r>
              <a:rPr lang="zh-Hans" altLang="fi-FI" dirty="0"/>
              <a:t> </a:t>
            </a:r>
            <a:r>
              <a:rPr lang="fi-FI" altLang="zh-Hans" dirty="0"/>
              <a:t>Sevice</a:t>
            </a:r>
            <a:r>
              <a:rPr lang="zh-Hans" altLang="fi-FI" dirty="0"/>
              <a:t> </a:t>
            </a:r>
            <a:r>
              <a:rPr lang="fi-FI" altLang="zh-Hans" dirty="0" err="1"/>
              <a:t>Quality</a:t>
            </a:r>
            <a:r>
              <a:rPr lang="zh-Hans" altLang="fi-FI" dirty="0"/>
              <a:t> </a:t>
            </a:r>
            <a:r>
              <a:rPr lang="fi-FI" altLang="zh-Hans" dirty="0" err="1"/>
              <a:t>Requirement</a:t>
            </a:r>
            <a:endParaRPr lang="fi-FI" dirty="0"/>
          </a:p>
          <a:p>
            <a:endParaRPr lang="fi-FI" dirty="0"/>
          </a:p>
        </p:txBody>
      </p:sp>
    </p:spTree>
    <p:extLst>
      <p:ext uri="{BB962C8B-B14F-4D97-AF65-F5344CB8AC3E}">
        <p14:creationId xmlns:p14="http://schemas.microsoft.com/office/powerpoint/2010/main" val="218490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2002-D92F-1245-A7E9-B133FF227440}"/>
              </a:ext>
            </a:extLst>
          </p:cNvPr>
          <p:cNvSpPr>
            <a:spLocks noGrp="1"/>
          </p:cNvSpPr>
          <p:nvPr>
            <p:ph type="ctrTitle"/>
          </p:nvPr>
        </p:nvSpPr>
        <p:spPr/>
        <p:txBody>
          <a:bodyPr/>
          <a:lstStyle/>
          <a:p>
            <a:r>
              <a:rPr lang="fi-FI" sz="6600" dirty="0" err="1"/>
              <a:t>Tasks</a:t>
            </a:r>
            <a:r>
              <a:rPr lang="fi-FI" sz="6600" dirty="0"/>
              <a:t> and </a:t>
            </a:r>
            <a:r>
              <a:rPr lang="fi-FI" sz="6600" dirty="0" err="1"/>
              <a:t>tasks</a:t>
            </a:r>
            <a:r>
              <a:rPr lang="fi-FI" sz="6600" dirty="0"/>
              <a:t> </a:t>
            </a:r>
            <a:r>
              <a:rPr lang="fi-FI" sz="6600" dirty="0" err="1"/>
              <a:t>allocation</a:t>
            </a:r>
            <a:endParaRPr lang="fi-FI" sz="6600" dirty="0"/>
          </a:p>
        </p:txBody>
      </p:sp>
    </p:spTree>
    <p:extLst>
      <p:ext uri="{BB962C8B-B14F-4D97-AF65-F5344CB8AC3E}">
        <p14:creationId xmlns:p14="http://schemas.microsoft.com/office/powerpoint/2010/main" val="345817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E49E-7704-EA45-929A-8094E690F4FE}"/>
              </a:ext>
            </a:extLst>
          </p:cNvPr>
          <p:cNvSpPr>
            <a:spLocks noGrp="1"/>
          </p:cNvSpPr>
          <p:nvPr>
            <p:ph type="ctrTitle"/>
          </p:nvPr>
        </p:nvSpPr>
        <p:spPr/>
        <p:txBody>
          <a:bodyPr/>
          <a:lstStyle/>
          <a:p>
            <a:r>
              <a:rPr lang="fi-FI" dirty="0" err="1"/>
              <a:t>Tasks</a:t>
            </a:r>
            <a:endParaRPr lang="fi-FI" dirty="0"/>
          </a:p>
        </p:txBody>
      </p:sp>
      <p:pic>
        <p:nvPicPr>
          <p:cNvPr id="4" name="Content Placeholder 3">
            <a:extLst>
              <a:ext uri="{FF2B5EF4-FFF2-40B4-BE49-F238E27FC236}">
                <a16:creationId xmlns:a16="http://schemas.microsoft.com/office/drawing/2014/main" id="{11E7A8E2-2390-B240-94D3-3251D1144041}"/>
              </a:ext>
            </a:extLst>
          </p:cNvPr>
          <p:cNvPicPr>
            <a:picLocks noGrp="1" noChangeAspect="1"/>
          </p:cNvPicPr>
          <p:nvPr>
            <p:ph sz="quarter" idx="14"/>
          </p:nvPr>
        </p:nvPicPr>
        <p:blipFill>
          <a:blip r:embed="rId3"/>
          <a:stretch>
            <a:fillRect/>
          </a:stretch>
        </p:blipFill>
        <p:spPr>
          <a:xfrm>
            <a:off x="571500" y="1261611"/>
            <a:ext cx="4000500" cy="2667000"/>
          </a:xfrm>
          <a:prstGeom prst="rect">
            <a:avLst/>
          </a:prstGeom>
        </p:spPr>
      </p:pic>
      <p:pic>
        <p:nvPicPr>
          <p:cNvPr id="5" name="Picture 4">
            <a:extLst>
              <a:ext uri="{FF2B5EF4-FFF2-40B4-BE49-F238E27FC236}">
                <a16:creationId xmlns:a16="http://schemas.microsoft.com/office/drawing/2014/main" id="{5ED3FB67-303D-8644-AC49-3999A1C82DCC}"/>
              </a:ext>
            </a:extLst>
          </p:cNvPr>
          <p:cNvPicPr>
            <a:picLocks noChangeAspect="1"/>
          </p:cNvPicPr>
          <p:nvPr/>
        </p:nvPicPr>
        <p:blipFill>
          <a:blip r:embed="rId4"/>
          <a:stretch>
            <a:fillRect/>
          </a:stretch>
        </p:blipFill>
        <p:spPr>
          <a:xfrm>
            <a:off x="5940152" y="409228"/>
            <a:ext cx="2273829" cy="1705372"/>
          </a:xfrm>
          <a:prstGeom prst="rect">
            <a:avLst/>
          </a:prstGeom>
        </p:spPr>
      </p:pic>
      <p:sp>
        <p:nvSpPr>
          <p:cNvPr id="6" name="TextBox 5">
            <a:extLst>
              <a:ext uri="{FF2B5EF4-FFF2-40B4-BE49-F238E27FC236}">
                <a16:creationId xmlns:a16="http://schemas.microsoft.com/office/drawing/2014/main" id="{C2886186-E53D-9740-A802-5E3A3854B731}"/>
              </a:ext>
            </a:extLst>
          </p:cNvPr>
          <p:cNvSpPr txBox="1"/>
          <p:nvPr/>
        </p:nvSpPr>
        <p:spPr>
          <a:xfrm>
            <a:off x="1301306" y="4153644"/>
            <a:ext cx="2540888" cy="307777"/>
          </a:xfrm>
          <a:prstGeom prst="rect">
            <a:avLst/>
          </a:prstGeom>
          <a:noFill/>
        </p:spPr>
        <p:txBody>
          <a:bodyPr wrap="none" lIns="0" tIns="0" rIns="0" bIns="0" rtlCol="0">
            <a:spAutoFit/>
          </a:bodyPr>
          <a:lstStyle/>
          <a:p>
            <a:r>
              <a:rPr lang="fi-FI" sz="2000" b="1" dirty="0"/>
              <a:t>AR Assistant </a:t>
            </a:r>
            <a:r>
              <a:rPr lang="fi-FI" sz="2000" b="1" dirty="0" err="1"/>
              <a:t>Driving</a:t>
            </a:r>
            <a:endParaRPr lang="fi-FI" sz="2000" b="1" dirty="0"/>
          </a:p>
        </p:txBody>
      </p:sp>
      <p:sp>
        <p:nvSpPr>
          <p:cNvPr id="7" name="TextBox 6">
            <a:extLst>
              <a:ext uri="{FF2B5EF4-FFF2-40B4-BE49-F238E27FC236}">
                <a16:creationId xmlns:a16="http://schemas.microsoft.com/office/drawing/2014/main" id="{B5E57F66-F3EB-554A-BAC3-53584FA3C687}"/>
              </a:ext>
            </a:extLst>
          </p:cNvPr>
          <p:cNvSpPr txBox="1"/>
          <p:nvPr/>
        </p:nvSpPr>
        <p:spPr>
          <a:xfrm>
            <a:off x="6067879" y="2136267"/>
            <a:ext cx="2018373" cy="307777"/>
          </a:xfrm>
          <a:prstGeom prst="rect">
            <a:avLst/>
          </a:prstGeom>
          <a:noFill/>
        </p:spPr>
        <p:txBody>
          <a:bodyPr wrap="none" lIns="0" tIns="0" rIns="0" bIns="0" rtlCol="0">
            <a:spAutoFit/>
          </a:bodyPr>
          <a:lstStyle/>
          <a:p>
            <a:r>
              <a:rPr lang="fi-FI" sz="2000" b="1" dirty="0"/>
              <a:t>Video </a:t>
            </a:r>
            <a:r>
              <a:rPr lang="fi-FI" sz="2000" b="1" dirty="0" err="1"/>
              <a:t>Streaming</a:t>
            </a:r>
            <a:endParaRPr lang="fi-FI" sz="2000" b="1" dirty="0"/>
          </a:p>
        </p:txBody>
      </p:sp>
      <p:pic>
        <p:nvPicPr>
          <p:cNvPr id="8" name="Picture 7">
            <a:extLst>
              <a:ext uri="{FF2B5EF4-FFF2-40B4-BE49-F238E27FC236}">
                <a16:creationId xmlns:a16="http://schemas.microsoft.com/office/drawing/2014/main" id="{7F7898F9-2555-044D-B9D2-FC8536859F23}"/>
              </a:ext>
            </a:extLst>
          </p:cNvPr>
          <p:cNvPicPr>
            <a:picLocks noChangeAspect="1"/>
          </p:cNvPicPr>
          <p:nvPr/>
        </p:nvPicPr>
        <p:blipFill>
          <a:blip r:embed="rId5"/>
          <a:stretch>
            <a:fillRect/>
          </a:stretch>
        </p:blipFill>
        <p:spPr>
          <a:xfrm>
            <a:off x="5307110" y="2658539"/>
            <a:ext cx="3024336" cy="1508136"/>
          </a:xfrm>
          <a:prstGeom prst="rect">
            <a:avLst/>
          </a:prstGeom>
        </p:spPr>
      </p:pic>
      <p:sp>
        <p:nvSpPr>
          <p:cNvPr id="9" name="TextBox 8">
            <a:extLst>
              <a:ext uri="{FF2B5EF4-FFF2-40B4-BE49-F238E27FC236}">
                <a16:creationId xmlns:a16="http://schemas.microsoft.com/office/drawing/2014/main" id="{8671A1BF-C5D7-5945-9536-A176E7D3E761}"/>
              </a:ext>
            </a:extLst>
          </p:cNvPr>
          <p:cNvSpPr txBox="1"/>
          <p:nvPr/>
        </p:nvSpPr>
        <p:spPr>
          <a:xfrm>
            <a:off x="6032944" y="4307532"/>
            <a:ext cx="2350002" cy="307777"/>
          </a:xfrm>
          <a:prstGeom prst="rect">
            <a:avLst/>
          </a:prstGeom>
          <a:noFill/>
        </p:spPr>
        <p:txBody>
          <a:bodyPr wrap="none" lIns="0" tIns="0" rIns="0" bIns="0" rtlCol="0">
            <a:spAutoFit/>
          </a:bodyPr>
          <a:lstStyle/>
          <a:p>
            <a:r>
              <a:rPr lang="fi-FI" sz="2000" b="1" dirty="0"/>
              <a:t>Object </a:t>
            </a:r>
            <a:r>
              <a:rPr lang="fi-FI" sz="2000" b="1" dirty="0" err="1"/>
              <a:t>Recognition</a:t>
            </a:r>
            <a:endParaRPr lang="fi-FI" sz="2000" b="1" dirty="0"/>
          </a:p>
        </p:txBody>
      </p:sp>
      <p:cxnSp>
        <p:nvCxnSpPr>
          <p:cNvPr id="11" name="Straight Arrow Connector 10">
            <a:extLst>
              <a:ext uri="{FF2B5EF4-FFF2-40B4-BE49-F238E27FC236}">
                <a16:creationId xmlns:a16="http://schemas.microsoft.com/office/drawing/2014/main" id="{53E09752-B8CB-FE4F-91D9-BF0A932EE4C9}"/>
              </a:ext>
            </a:extLst>
          </p:cNvPr>
          <p:cNvCxnSpPr>
            <a:cxnSpLocks/>
            <a:stCxn id="4" idx="3"/>
          </p:cNvCxnSpPr>
          <p:nvPr/>
        </p:nvCxnSpPr>
        <p:spPr>
          <a:xfrm flipV="1">
            <a:off x="4572000" y="1719971"/>
            <a:ext cx="1368152" cy="8751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9D44052-D6AE-C841-AAA8-F454C170FE5E}"/>
              </a:ext>
            </a:extLst>
          </p:cNvPr>
          <p:cNvCxnSpPr>
            <a:cxnSpLocks/>
            <a:stCxn id="4" idx="3"/>
            <a:endCxn id="8" idx="1"/>
          </p:cNvCxnSpPr>
          <p:nvPr/>
        </p:nvCxnSpPr>
        <p:spPr>
          <a:xfrm>
            <a:off x="4572000" y="2595111"/>
            <a:ext cx="735110" cy="8174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408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E77356-4FF1-A24F-A982-CE37C7BF04B3}"/>
              </a:ext>
            </a:extLst>
          </p:cNvPr>
          <p:cNvPicPr>
            <a:picLocks noChangeAspect="1"/>
          </p:cNvPicPr>
          <p:nvPr/>
        </p:nvPicPr>
        <p:blipFill>
          <a:blip r:embed="rId3"/>
          <a:stretch>
            <a:fillRect/>
          </a:stretch>
        </p:blipFill>
        <p:spPr>
          <a:xfrm>
            <a:off x="2699792" y="697260"/>
            <a:ext cx="4353973" cy="4094034"/>
          </a:xfrm>
          <a:prstGeom prst="rect">
            <a:avLst/>
          </a:prstGeom>
        </p:spPr>
      </p:pic>
      <p:sp>
        <p:nvSpPr>
          <p:cNvPr id="2" name="Title 1">
            <a:extLst>
              <a:ext uri="{FF2B5EF4-FFF2-40B4-BE49-F238E27FC236}">
                <a16:creationId xmlns:a16="http://schemas.microsoft.com/office/drawing/2014/main" id="{9C5CBCD2-894C-894D-BAEC-A58EBA745919}"/>
              </a:ext>
            </a:extLst>
          </p:cNvPr>
          <p:cNvSpPr>
            <a:spLocks noGrp="1"/>
          </p:cNvSpPr>
          <p:nvPr>
            <p:ph type="ctrTitle"/>
          </p:nvPr>
        </p:nvSpPr>
        <p:spPr/>
        <p:txBody>
          <a:bodyPr/>
          <a:lstStyle/>
          <a:p>
            <a:r>
              <a:rPr lang="fi-FI" altLang="zh-Hans" dirty="0" err="1"/>
              <a:t>Task</a:t>
            </a:r>
            <a:r>
              <a:rPr lang="zh-Hans" altLang="fi-FI" dirty="0"/>
              <a:t> </a:t>
            </a:r>
            <a:r>
              <a:rPr lang="fi-FI" altLang="zh-Hans" dirty="0" err="1"/>
              <a:t>Allocation</a:t>
            </a:r>
            <a:endParaRPr lang="fi-FI" dirty="0"/>
          </a:p>
        </p:txBody>
      </p:sp>
      <p:pic>
        <p:nvPicPr>
          <p:cNvPr id="7" name="Picture 6">
            <a:extLst>
              <a:ext uri="{FF2B5EF4-FFF2-40B4-BE49-F238E27FC236}">
                <a16:creationId xmlns:a16="http://schemas.microsoft.com/office/drawing/2014/main" id="{9434DF56-EA76-A741-B433-EEB48755A7B1}"/>
              </a:ext>
            </a:extLst>
          </p:cNvPr>
          <p:cNvPicPr>
            <a:picLocks noChangeAspect="1"/>
          </p:cNvPicPr>
          <p:nvPr/>
        </p:nvPicPr>
        <p:blipFill>
          <a:blip r:embed="rId4"/>
          <a:stretch>
            <a:fillRect/>
          </a:stretch>
        </p:blipFill>
        <p:spPr>
          <a:xfrm>
            <a:off x="3347864" y="3248392"/>
            <a:ext cx="504056" cy="504056"/>
          </a:xfrm>
          <a:prstGeom prst="rect">
            <a:avLst/>
          </a:prstGeom>
        </p:spPr>
      </p:pic>
      <p:pic>
        <p:nvPicPr>
          <p:cNvPr id="8" name="Picture 7">
            <a:extLst>
              <a:ext uri="{FF2B5EF4-FFF2-40B4-BE49-F238E27FC236}">
                <a16:creationId xmlns:a16="http://schemas.microsoft.com/office/drawing/2014/main" id="{E1BF8E36-7577-1343-8995-C385E1445654}"/>
              </a:ext>
            </a:extLst>
          </p:cNvPr>
          <p:cNvPicPr>
            <a:picLocks noChangeAspect="1"/>
          </p:cNvPicPr>
          <p:nvPr/>
        </p:nvPicPr>
        <p:blipFill>
          <a:blip r:embed="rId5"/>
          <a:stretch>
            <a:fillRect/>
          </a:stretch>
        </p:blipFill>
        <p:spPr>
          <a:xfrm>
            <a:off x="2616485" y="2474284"/>
            <a:ext cx="2088232" cy="2103219"/>
          </a:xfrm>
          <a:prstGeom prst="rect">
            <a:avLst/>
          </a:prstGeom>
        </p:spPr>
      </p:pic>
      <p:pic>
        <p:nvPicPr>
          <p:cNvPr id="9" name="Picture 8">
            <a:extLst>
              <a:ext uri="{FF2B5EF4-FFF2-40B4-BE49-F238E27FC236}">
                <a16:creationId xmlns:a16="http://schemas.microsoft.com/office/drawing/2014/main" id="{CA7A5324-C0FA-E347-8E67-3E9841F63162}"/>
              </a:ext>
            </a:extLst>
          </p:cNvPr>
          <p:cNvPicPr>
            <a:picLocks noChangeAspect="1"/>
          </p:cNvPicPr>
          <p:nvPr/>
        </p:nvPicPr>
        <p:blipFill>
          <a:blip r:embed="rId6"/>
          <a:stretch>
            <a:fillRect/>
          </a:stretch>
        </p:blipFill>
        <p:spPr>
          <a:xfrm>
            <a:off x="4460344" y="1486626"/>
            <a:ext cx="832867" cy="933283"/>
          </a:xfrm>
          <a:prstGeom prst="rect">
            <a:avLst/>
          </a:prstGeom>
        </p:spPr>
      </p:pic>
      <p:pic>
        <p:nvPicPr>
          <p:cNvPr id="13" name="Picture 12">
            <a:extLst>
              <a:ext uri="{FF2B5EF4-FFF2-40B4-BE49-F238E27FC236}">
                <a16:creationId xmlns:a16="http://schemas.microsoft.com/office/drawing/2014/main" id="{0FAF4B12-3552-FC48-A804-101ACF1E6DD1}"/>
              </a:ext>
            </a:extLst>
          </p:cNvPr>
          <p:cNvPicPr>
            <a:picLocks noChangeAspect="1"/>
          </p:cNvPicPr>
          <p:nvPr/>
        </p:nvPicPr>
        <p:blipFill>
          <a:blip r:embed="rId7"/>
          <a:stretch>
            <a:fillRect/>
          </a:stretch>
        </p:blipFill>
        <p:spPr>
          <a:xfrm>
            <a:off x="2864366" y="2474284"/>
            <a:ext cx="483498" cy="590426"/>
          </a:xfrm>
          <a:prstGeom prst="rect">
            <a:avLst/>
          </a:prstGeom>
        </p:spPr>
      </p:pic>
      <p:pic>
        <p:nvPicPr>
          <p:cNvPr id="15" name="Picture 14">
            <a:extLst>
              <a:ext uri="{FF2B5EF4-FFF2-40B4-BE49-F238E27FC236}">
                <a16:creationId xmlns:a16="http://schemas.microsoft.com/office/drawing/2014/main" id="{05909EB1-0ED5-EB48-BE45-A7E2398DC815}"/>
              </a:ext>
            </a:extLst>
          </p:cNvPr>
          <p:cNvPicPr>
            <a:picLocks noChangeAspect="1"/>
          </p:cNvPicPr>
          <p:nvPr/>
        </p:nvPicPr>
        <p:blipFill>
          <a:blip r:embed="rId8"/>
          <a:stretch>
            <a:fillRect/>
          </a:stretch>
        </p:blipFill>
        <p:spPr>
          <a:xfrm>
            <a:off x="4068827" y="3581635"/>
            <a:ext cx="480213" cy="466226"/>
          </a:xfrm>
          <a:prstGeom prst="rect">
            <a:avLst/>
          </a:prstGeom>
        </p:spPr>
      </p:pic>
      <p:pic>
        <p:nvPicPr>
          <p:cNvPr id="16" name="Picture 15">
            <a:extLst>
              <a:ext uri="{FF2B5EF4-FFF2-40B4-BE49-F238E27FC236}">
                <a16:creationId xmlns:a16="http://schemas.microsoft.com/office/drawing/2014/main" id="{5385D17B-6001-324D-BBD9-7F259EF4522D}"/>
              </a:ext>
            </a:extLst>
          </p:cNvPr>
          <p:cNvPicPr>
            <a:picLocks noChangeAspect="1"/>
          </p:cNvPicPr>
          <p:nvPr/>
        </p:nvPicPr>
        <p:blipFill>
          <a:blip r:embed="rId7"/>
          <a:stretch>
            <a:fillRect/>
          </a:stretch>
        </p:blipFill>
        <p:spPr>
          <a:xfrm>
            <a:off x="1543517" y="1292483"/>
            <a:ext cx="483498" cy="590426"/>
          </a:xfrm>
          <a:prstGeom prst="rect">
            <a:avLst/>
          </a:prstGeom>
        </p:spPr>
      </p:pic>
      <p:cxnSp>
        <p:nvCxnSpPr>
          <p:cNvPr id="18" name="Straight Arrow Connector 17">
            <a:extLst>
              <a:ext uri="{FF2B5EF4-FFF2-40B4-BE49-F238E27FC236}">
                <a16:creationId xmlns:a16="http://schemas.microsoft.com/office/drawing/2014/main" id="{EB492352-8DCB-0244-ACBD-7278BBF2921B}"/>
              </a:ext>
            </a:extLst>
          </p:cNvPr>
          <p:cNvCxnSpPr>
            <a:cxnSpLocks/>
            <a:endCxn id="44" idx="1"/>
          </p:cNvCxnSpPr>
          <p:nvPr/>
        </p:nvCxnSpPr>
        <p:spPr>
          <a:xfrm>
            <a:off x="6718386" y="2942788"/>
            <a:ext cx="1047253" cy="4383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D0EA151-B1A2-BB4B-95C0-76517441FDEA}"/>
              </a:ext>
            </a:extLst>
          </p:cNvPr>
          <p:cNvCxnSpPr>
            <a:cxnSpLocks/>
          </p:cNvCxnSpPr>
          <p:nvPr/>
        </p:nvCxnSpPr>
        <p:spPr>
          <a:xfrm flipV="1">
            <a:off x="3242545" y="1882909"/>
            <a:ext cx="1349370" cy="762015"/>
          </a:xfrm>
          <a:prstGeom prst="straightConnector1">
            <a:avLst/>
          </a:prstGeom>
          <a:ln w="127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923903DC-D824-0A49-90DC-E1B0ED82B005}"/>
              </a:ext>
            </a:extLst>
          </p:cNvPr>
          <p:cNvGrpSpPr/>
          <p:nvPr/>
        </p:nvGrpSpPr>
        <p:grpSpPr>
          <a:xfrm>
            <a:off x="2886922" y="1476599"/>
            <a:ext cx="1322270" cy="591375"/>
            <a:chOff x="2222995" y="844063"/>
            <a:chExt cx="1322270" cy="591375"/>
          </a:xfrm>
        </p:grpSpPr>
        <p:sp>
          <p:nvSpPr>
            <p:cNvPr id="26" name="Sequential Access Storage 25">
              <a:extLst>
                <a:ext uri="{FF2B5EF4-FFF2-40B4-BE49-F238E27FC236}">
                  <a16:creationId xmlns:a16="http://schemas.microsoft.com/office/drawing/2014/main" id="{EF181D10-9366-FD43-816E-65699B68C674}"/>
                </a:ext>
              </a:extLst>
            </p:cNvPr>
            <p:cNvSpPr/>
            <p:nvPr/>
          </p:nvSpPr>
          <p:spPr>
            <a:xfrm>
              <a:off x="2222995" y="844063"/>
              <a:ext cx="1322270" cy="591375"/>
            </a:xfrm>
            <a:prstGeom prst="flowChartMagneticTape">
              <a:avLst/>
            </a:prstGeom>
            <a:noFill/>
            <a:ln>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83809546-2CBE-1149-B70F-4BA8E51913DD}"/>
                </a:ext>
              </a:extLst>
            </p:cNvPr>
            <p:cNvSpPr txBox="1"/>
            <p:nvPr/>
          </p:nvSpPr>
          <p:spPr>
            <a:xfrm>
              <a:off x="2275686" y="1087008"/>
              <a:ext cx="1269578" cy="138499"/>
            </a:xfrm>
            <a:prstGeom prst="rect">
              <a:avLst/>
            </a:prstGeom>
            <a:noFill/>
            <a:ln>
              <a:noFill/>
            </a:ln>
          </p:spPr>
          <p:txBody>
            <a:bodyPr wrap="none" lIns="0" tIns="0" rIns="0" bIns="0" rtlCol="0">
              <a:spAutoFit/>
            </a:bodyPr>
            <a:lstStyle/>
            <a:p>
              <a:r>
                <a:rPr lang="fi-FI" altLang="zh-Hans" sz="900" b="1" dirty="0"/>
                <a:t>Enter</a:t>
              </a:r>
              <a:r>
                <a:rPr lang="zh-Hans" altLang="fi-FI" sz="900" b="1" dirty="0"/>
                <a:t> </a:t>
              </a:r>
              <a:r>
                <a:rPr lang="fi-FI" altLang="zh-Hans" sz="900" b="1" dirty="0" err="1"/>
                <a:t>Zone</a:t>
              </a:r>
              <a:r>
                <a:rPr lang="zh-Hans" altLang="fi-FI" sz="900" b="1" dirty="0"/>
                <a:t> </a:t>
              </a:r>
              <a:r>
                <a:rPr lang="fi-FI" altLang="zh-Hans" sz="900" b="1" dirty="0"/>
                <a:t>Notification</a:t>
              </a:r>
              <a:endParaRPr lang="fi-FI" sz="900" b="1" dirty="0"/>
            </a:p>
          </p:txBody>
        </p:sp>
      </p:grpSp>
      <p:pic>
        <p:nvPicPr>
          <p:cNvPr id="30" name="Picture 29">
            <a:extLst>
              <a:ext uri="{FF2B5EF4-FFF2-40B4-BE49-F238E27FC236}">
                <a16:creationId xmlns:a16="http://schemas.microsoft.com/office/drawing/2014/main" id="{4CD38480-95CE-4640-AE1E-B05783167BE1}"/>
              </a:ext>
            </a:extLst>
          </p:cNvPr>
          <p:cNvPicPr>
            <a:picLocks noChangeAspect="1"/>
          </p:cNvPicPr>
          <p:nvPr/>
        </p:nvPicPr>
        <p:blipFill>
          <a:blip r:embed="rId9"/>
          <a:stretch>
            <a:fillRect/>
          </a:stretch>
        </p:blipFill>
        <p:spPr>
          <a:xfrm>
            <a:off x="3018261" y="3701220"/>
            <a:ext cx="1059591" cy="227055"/>
          </a:xfrm>
          <a:prstGeom prst="rect">
            <a:avLst/>
          </a:prstGeom>
        </p:spPr>
      </p:pic>
      <p:pic>
        <p:nvPicPr>
          <p:cNvPr id="31" name="Picture 30">
            <a:extLst>
              <a:ext uri="{FF2B5EF4-FFF2-40B4-BE49-F238E27FC236}">
                <a16:creationId xmlns:a16="http://schemas.microsoft.com/office/drawing/2014/main" id="{6C5F08FF-5497-AD4C-9D04-0BAE58147173}"/>
              </a:ext>
            </a:extLst>
          </p:cNvPr>
          <p:cNvPicPr>
            <a:picLocks noChangeAspect="1"/>
          </p:cNvPicPr>
          <p:nvPr/>
        </p:nvPicPr>
        <p:blipFill>
          <a:blip r:embed="rId10"/>
          <a:stretch>
            <a:fillRect/>
          </a:stretch>
        </p:blipFill>
        <p:spPr>
          <a:xfrm>
            <a:off x="946400" y="2798188"/>
            <a:ext cx="1398550" cy="1566894"/>
          </a:xfrm>
          <a:prstGeom prst="rect">
            <a:avLst/>
          </a:prstGeom>
        </p:spPr>
      </p:pic>
      <p:cxnSp>
        <p:nvCxnSpPr>
          <p:cNvPr id="33" name="Straight Arrow Connector 32">
            <a:extLst>
              <a:ext uri="{FF2B5EF4-FFF2-40B4-BE49-F238E27FC236}">
                <a16:creationId xmlns:a16="http://schemas.microsoft.com/office/drawing/2014/main" id="{73E039DB-E5A1-6349-895C-C5788AB9DCCC}"/>
              </a:ext>
            </a:extLst>
          </p:cNvPr>
          <p:cNvCxnSpPr>
            <a:cxnSpLocks/>
          </p:cNvCxnSpPr>
          <p:nvPr/>
        </p:nvCxnSpPr>
        <p:spPr>
          <a:xfrm flipV="1">
            <a:off x="3599016" y="1953268"/>
            <a:ext cx="1105701" cy="1427912"/>
          </a:xfrm>
          <a:prstGeom prst="straightConnector1">
            <a:avLst/>
          </a:prstGeom>
          <a:ln w="22225">
            <a:tailEnd type="triangle"/>
          </a:ln>
        </p:spPr>
        <p:style>
          <a:lnRef idx="1">
            <a:schemeClr val="accent6"/>
          </a:lnRef>
          <a:fillRef idx="0">
            <a:schemeClr val="accent6"/>
          </a:fillRef>
          <a:effectRef idx="0">
            <a:schemeClr val="accent6"/>
          </a:effectRef>
          <a:fontRef idx="minor">
            <a:schemeClr val="tx1"/>
          </a:fontRef>
        </p:style>
      </p:cxnSp>
      <p:pic>
        <p:nvPicPr>
          <p:cNvPr id="35" name="Picture 34">
            <a:extLst>
              <a:ext uri="{FF2B5EF4-FFF2-40B4-BE49-F238E27FC236}">
                <a16:creationId xmlns:a16="http://schemas.microsoft.com/office/drawing/2014/main" id="{72773952-F6F0-9C47-9C33-F634687E35D1}"/>
              </a:ext>
            </a:extLst>
          </p:cNvPr>
          <p:cNvPicPr>
            <a:picLocks noChangeAspect="1"/>
          </p:cNvPicPr>
          <p:nvPr/>
        </p:nvPicPr>
        <p:blipFill>
          <a:blip r:embed="rId11"/>
          <a:stretch>
            <a:fillRect/>
          </a:stretch>
        </p:blipFill>
        <p:spPr>
          <a:xfrm rot="20667598">
            <a:off x="3584250" y="2305058"/>
            <a:ext cx="1249881" cy="1042320"/>
          </a:xfrm>
          <a:prstGeom prst="rect">
            <a:avLst/>
          </a:prstGeom>
        </p:spPr>
      </p:pic>
      <p:cxnSp>
        <p:nvCxnSpPr>
          <p:cNvPr id="37" name="Straight Connector 36">
            <a:extLst>
              <a:ext uri="{FF2B5EF4-FFF2-40B4-BE49-F238E27FC236}">
                <a16:creationId xmlns:a16="http://schemas.microsoft.com/office/drawing/2014/main" id="{FAE8168C-DA84-B14C-BB65-0ED706AD4EC1}"/>
              </a:ext>
            </a:extLst>
          </p:cNvPr>
          <p:cNvCxnSpPr>
            <a:stCxn id="31" idx="3"/>
          </p:cNvCxnSpPr>
          <p:nvPr/>
        </p:nvCxnSpPr>
        <p:spPr>
          <a:xfrm flipV="1">
            <a:off x="2344950" y="3064710"/>
            <a:ext cx="1506970" cy="516925"/>
          </a:xfrm>
          <a:prstGeom prst="line">
            <a:avLst/>
          </a:prstGeom>
          <a:ln>
            <a:prstDash val="sysDash"/>
          </a:ln>
        </p:spPr>
        <p:style>
          <a:lnRef idx="1">
            <a:schemeClr val="accent6"/>
          </a:lnRef>
          <a:fillRef idx="0">
            <a:schemeClr val="accent6"/>
          </a:fillRef>
          <a:effectRef idx="0">
            <a:schemeClr val="accent6"/>
          </a:effectRef>
          <a:fontRef idx="minor">
            <a:schemeClr val="tx1"/>
          </a:fontRef>
        </p:style>
      </p:cxnSp>
      <p:pic>
        <p:nvPicPr>
          <p:cNvPr id="38" name="Picture 37">
            <a:extLst>
              <a:ext uri="{FF2B5EF4-FFF2-40B4-BE49-F238E27FC236}">
                <a16:creationId xmlns:a16="http://schemas.microsoft.com/office/drawing/2014/main" id="{AEDFD9A9-0527-4641-9BDF-5B9B3326118F}"/>
              </a:ext>
            </a:extLst>
          </p:cNvPr>
          <p:cNvPicPr>
            <a:picLocks noChangeAspect="1"/>
          </p:cNvPicPr>
          <p:nvPr/>
        </p:nvPicPr>
        <p:blipFill>
          <a:blip r:embed="rId12"/>
          <a:stretch>
            <a:fillRect/>
          </a:stretch>
        </p:blipFill>
        <p:spPr>
          <a:xfrm rot="4226725">
            <a:off x="4767389" y="2473145"/>
            <a:ext cx="1833526" cy="376083"/>
          </a:xfrm>
          <a:prstGeom prst="rect">
            <a:avLst/>
          </a:prstGeom>
        </p:spPr>
      </p:pic>
      <p:sp>
        <p:nvSpPr>
          <p:cNvPr id="41" name="Freeform 40">
            <a:extLst>
              <a:ext uri="{FF2B5EF4-FFF2-40B4-BE49-F238E27FC236}">
                <a16:creationId xmlns:a16="http://schemas.microsoft.com/office/drawing/2014/main" id="{EF1E3C71-5643-4D43-95E9-881E40FD3949}"/>
              </a:ext>
            </a:extLst>
          </p:cNvPr>
          <p:cNvSpPr/>
          <p:nvPr/>
        </p:nvSpPr>
        <p:spPr>
          <a:xfrm>
            <a:off x="4585252" y="1858043"/>
            <a:ext cx="1039255" cy="1932092"/>
          </a:xfrm>
          <a:custGeom>
            <a:avLst/>
            <a:gdLst>
              <a:gd name="connsiteX0" fmla="*/ 609600 w 1039255"/>
              <a:gd name="connsiteY0" fmla="*/ 0 h 2067352"/>
              <a:gd name="connsiteX1" fmla="*/ 1007165 w 1039255"/>
              <a:gd name="connsiteY1" fmla="*/ 1166191 h 2067352"/>
              <a:gd name="connsiteX2" fmla="*/ 901148 w 1039255"/>
              <a:gd name="connsiteY2" fmla="*/ 1921565 h 2067352"/>
              <a:gd name="connsiteX3" fmla="*/ 0 w 1039255"/>
              <a:gd name="connsiteY3" fmla="*/ 2067339 h 2067352"/>
              <a:gd name="connsiteX4" fmla="*/ 0 w 1039255"/>
              <a:gd name="connsiteY4" fmla="*/ 2067339 h 206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55" h="2067352">
                <a:moveTo>
                  <a:pt x="609600" y="0"/>
                </a:moveTo>
                <a:cubicBezTo>
                  <a:pt x="784087" y="422965"/>
                  <a:pt x="958574" y="845930"/>
                  <a:pt x="1007165" y="1166191"/>
                </a:cubicBezTo>
                <a:cubicBezTo>
                  <a:pt x="1055756" y="1486452"/>
                  <a:pt x="1069009" y="1771374"/>
                  <a:pt x="901148" y="1921565"/>
                </a:cubicBezTo>
                <a:cubicBezTo>
                  <a:pt x="733287" y="2071756"/>
                  <a:pt x="0" y="2067339"/>
                  <a:pt x="0" y="2067339"/>
                </a:cubicBezTo>
                <a:lnTo>
                  <a:pt x="0" y="2067339"/>
                </a:lnTo>
              </a:path>
            </a:pathLst>
          </a:custGeom>
          <a:ln w="22225">
            <a:solidFill>
              <a:srgbClr val="C00000"/>
            </a:solid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i-FI" dirty="0"/>
          </a:p>
        </p:txBody>
      </p:sp>
      <p:sp>
        <p:nvSpPr>
          <p:cNvPr id="42" name="TextBox 41">
            <a:extLst>
              <a:ext uri="{FF2B5EF4-FFF2-40B4-BE49-F238E27FC236}">
                <a16:creationId xmlns:a16="http://schemas.microsoft.com/office/drawing/2014/main" id="{2A6687F4-A61B-324F-95D2-4F452C92A06D}"/>
              </a:ext>
            </a:extLst>
          </p:cNvPr>
          <p:cNvSpPr txBox="1"/>
          <p:nvPr/>
        </p:nvSpPr>
        <p:spPr>
          <a:xfrm>
            <a:off x="4280198" y="1157385"/>
            <a:ext cx="1312860" cy="307777"/>
          </a:xfrm>
          <a:prstGeom prst="rect">
            <a:avLst/>
          </a:prstGeom>
          <a:noFill/>
        </p:spPr>
        <p:txBody>
          <a:bodyPr wrap="none" lIns="0" tIns="0" rIns="0" bIns="0" rtlCol="0">
            <a:spAutoFit/>
          </a:bodyPr>
          <a:lstStyle/>
          <a:p>
            <a:r>
              <a:rPr lang="fi-FI" altLang="zh-Hans" sz="2000" b="1" dirty="0" err="1"/>
              <a:t>Zone</a:t>
            </a:r>
            <a:r>
              <a:rPr lang="zh-Hans" altLang="fi-FI" sz="2000" b="1" dirty="0"/>
              <a:t> </a:t>
            </a:r>
            <a:r>
              <a:rPr lang="fi-FI" altLang="zh-Hans" sz="2000" b="1" dirty="0" err="1"/>
              <a:t>Head</a:t>
            </a:r>
            <a:endParaRPr lang="fi-FI" sz="2000" b="1" dirty="0"/>
          </a:p>
        </p:txBody>
      </p:sp>
      <p:pic>
        <p:nvPicPr>
          <p:cNvPr id="43" name="Picture 42">
            <a:extLst>
              <a:ext uri="{FF2B5EF4-FFF2-40B4-BE49-F238E27FC236}">
                <a16:creationId xmlns:a16="http://schemas.microsoft.com/office/drawing/2014/main" id="{52D01B04-A353-4D44-B343-A1327F2EBD65}"/>
              </a:ext>
            </a:extLst>
          </p:cNvPr>
          <p:cNvPicPr>
            <a:picLocks noChangeAspect="1"/>
          </p:cNvPicPr>
          <p:nvPr/>
        </p:nvPicPr>
        <p:blipFill>
          <a:blip r:embed="rId8"/>
          <a:stretch>
            <a:fillRect/>
          </a:stretch>
        </p:blipFill>
        <p:spPr>
          <a:xfrm>
            <a:off x="6302839" y="2663659"/>
            <a:ext cx="480213" cy="466226"/>
          </a:xfrm>
          <a:prstGeom prst="rect">
            <a:avLst/>
          </a:prstGeom>
        </p:spPr>
      </p:pic>
      <p:pic>
        <p:nvPicPr>
          <p:cNvPr id="44" name="Picture 43">
            <a:extLst>
              <a:ext uri="{FF2B5EF4-FFF2-40B4-BE49-F238E27FC236}">
                <a16:creationId xmlns:a16="http://schemas.microsoft.com/office/drawing/2014/main" id="{632944ED-793C-1545-99CD-15EB791AB213}"/>
              </a:ext>
            </a:extLst>
          </p:cNvPr>
          <p:cNvPicPr>
            <a:picLocks noChangeAspect="1"/>
          </p:cNvPicPr>
          <p:nvPr/>
        </p:nvPicPr>
        <p:blipFill>
          <a:blip r:embed="rId8"/>
          <a:stretch>
            <a:fillRect/>
          </a:stretch>
        </p:blipFill>
        <p:spPr>
          <a:xfrm>
            <a:off x="7765639" y="3148067"/>
            <a:ext cx="480213" cy="466226"/>
          </a:xfrm>
          <a:prstGeom prst="rect">
            <a:avLst/>
          </a:prstGeom>
        </p:spPr>
      </p:pic>
      <p:cxnSp>
        <p:nvCxnSpPr>
          <p:cNvPr id="45" name="Straight Arrow Connector 44">
            <a:extLst>
              <a:ext uri="{FF2B5EF4-FFF2-40B4-BE49-F238E27FC236}">
                <a16:creationId xmlns:a16="http://schemas.microsoft.com/office/drawing/2014/main" id="{89A22C5A-2507-7A4F-A32E-DD705F10EE77}"/>
              </a:ext>
            </a:extLst>
          </p:cNvPr>
          <p:cNvCxnSpPr>
            <a:cxnSpLocks/>
          </p:cNvCxnSpPr>
          <p:nvPr/>
        </p:nvCxnSpPr>
        <p:spPr>
          <a:xfrm>
            <a:off x="1928005" y="1726541"/>
            <a:ext cx="999906" cy="8767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E91FE1BA-78A9-974D-8A6E-FCC4F68A5245}"/>
              </a:ext>
            </a:extLst>
          </p:cNvPr>
          <p:cNvCxnSpPr>
            <a:cxnSpLocks/>
            <a:stCxn id="43" idx="0"/>
          </p:cNvCxnSpPr>
          <p:nvPr/>
        </p:nvCxnSpPr>
        <p:spPr>
          <a:xfrm flipH="1" flipV="1">
            <a:off x="5227688" y="1763799"/>
            <a:ext cx="1315258" cy="899860"/>
          </a:xfrm>
          <a:prstGeom prst="straightConnector1">
            <a:avLst/>
          </a:prstGeom>
          <a:ln w="127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4A9EDF33-8D37-B64E-960B-9812F05126B5}"/>
              </a:ext>
            </a:extLst>
          </p:cNvPr>
          <p:cNvGrpSpPr/>
          <p:nvPr/>
        </p:nvGrpSpPr>
        <p:grpSpPr>
          <a:xfrm flipH="1">
            <a:off x="5792069" y="1560523"/>
            <a:ext cx="1406814" cy="591375"/>
            <a:chOff x="2162229" y="844063"/>
            <a:chExt cx="1383036" cy="591375"/>
          </a:xfrm>
        </p:grpSpPr>
        <p:sp>
          <p:nvSpPr>
            <p:cNvPr id="52" name="Sequential Access Storage 51">
              <a:extLst>
                <a:ext uri="{FF2B5EF4-FFF2-40B4-BE49-F238E27FC236}">
                  <a16:creationId xmlns:a16="http://schemas.microsoft.com/office/drawing/2014/main" id="{1A25775C-575C-E246-B234-5F44F5487B77}"/>
                </a:ext>
              </a:extLst>
            </p:cNvPr>
            <p:cNvSpPr/>
            <p:nvPr/>
          </p:nvSpPr>
          <p:spPr>
            <a:xfrm>
              <a:off x="2222995" y="844063"/>
              <a:ext cx="1322270" cy="591375"/>
            </a:xfrm>
            <a:prstGeom prst="flowChartMagneticTape">
              <a:avLst/>
            </a:prstGeom>
            <a:noFill/>
            <a:ln>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3" name="TextBox 52">
              <a:extLst>
                <a:ext uri="{FF2B5EF4-FFF2-40B4-BE49-F238E27FC236}">
                  <a16:creationId xmlns:a16="http://schemas.microsoft.com/office/drawing/2014/main" id="{236E0DF5-1037-784A-859A-6EF94F65A639}"/>
                </a:ext>
              </a:extLst>
            </p:cNvPr>
            <p:cNvSpPr txBox="1"/>
            <p:nvPr/>
          </p:nvSpPr>
          <p:spPr>
            <a:xfrm>
              <a:off x="2162229" y="1102186"/>
              <a:ext cx="1279638" cy="138499"/>
            </a:xfrm>
            <a:prstGeom prst="rect">
              <a:avLst/>
            </a:prstGeom>
            <a:noFill/>
            <a:ln>
              <a:noFill/>
            </a:ln>
          </p:spPr>
          <p:txBody>
            <a:bodyPr wrap="none" lIns="0" tIns="0" rIns="0" bIns="0" rtlCol="0">
              <a:spAutoFit/>
            </a:bodyPr>
            <a:lstStyle/>
            <a:p>
              <a:r>
                <a:rPr lang="fi-FI" altLang="zh-Hans" sz="900" b="1" dirty="0" err="1"/>
                <a:t>Leave</a:t>
              </a:r>
              <a:r>
                <a:rPr lang="zh-Hans" altLang="fi-FI" sz="900" b="1" dirty="0"/>
                <a:t> </a:t>
              </a:r>
              <a:r>
                <a:rPr lang="fi-FI" altLang="zh-Hans" sz="900" b="1" dirty="0" err="1"/>
                <a:t>Zone</a:t>
              </a:r>
              <a:r>
                <a:rPr lang="zh-Hans" altLang="fi-FI" sz="900" b="1" dirty="0"/>
                <a:t> </a:t>
              </a:r>
              <a:r>
                <a:rPr lang="fi-FI" altLang="zh-Hans" sz="900" b="1" dirty="0"/>
                <a:t>Notification</a:t>
              </a:r>
              <a:endParaRPr lang="fi-FI" sz="900" b="1" dirty="0"/>
            </a:p>
          </p:txBody>
        </p:sp>
      </p:grpSp>
      <p:sp>
        <p:nvSpPr>
          <p:cNvPr id="54" name="TextBox 53">
            <a:extLst>
              <a:ext uri="{FF2B5EF4-FFF2-40B4-BE49-F238E27FC236}">
                <a16:creationId xmlns:a16="http://schemas.microsoft.com/office/drawing/2014/main" id="{1493609B-9F27-EB4A-8FC3-88B1A58435D5}"/>
              </a:ext>
            </a:extLst>
          </p:cNvPr>
          <p:cNvSpPr txBox="1"/>
          <p:nvPr/>
        </p:nvSpPr>
        <p:spPr>
          <a:xfrm>
            <a:off x="3396751" y="4052645"/>
            <a:ext cx="2127185" cy="307777"/>
          </a:xfrm>
          <a:prstGeom prst="rect">
            <a:avLst/>
          </a:prstGeom>
          <a:noFill/>
        </p:spPr>
        <p:txBody>
          <a:bodyPr wrap="none" lIns="0" tIns="0" rIns="0" bIns="0" rtlCol="0">
            <a:spAutoFit/>
          </a:bodyPr>
          <a:lstStyle/>
          <a:p>
            <a:r>
              <a:rPr lang="fi-FI" altLang="zh-Hans" sz="2000" b="1" dirty="0"/>
              <a:t>Mobile</a:t>
            </a:r>
            <a:r>
              <a:rPr lang="zh-Hans" altLang="fi-FI" sz="2000" b="1" dirty="0"/>
              <a:t> </a:t>
            </a:r>
            <a:r>
              <a:rPr lang="fi-FI" altLang="zh-Hans" sz="2000" b="1" dirty="0" err="1"/>
              <a:t>Fog</a:t>
            </a:r>
            <a:r>
              <a:rPr lang="zh-Hans" altLang="fi-FI" sz="2000" b="1" dirty="0"/>
              <a:t> </a:t>
            </a:r>
            <a:r>
              <a:rPr lang="fi-FI" altLang="zh-Hans" sz="2000" b="1" dirty="0" err="1"/>
              <a:t>Node</a:t>
            </a:r>
            <a:endParaRPr lang="fi-FI" sz="2000" b="1" dirty="0"/>
          </a:p>
        </p:txBody>
      </p:sp>
    </p:spTree>
    <p:extLst>
      <p:ext uri="{BB962C8B-B14F-4D97-AF65-F5344CB8AC3E}">
        <p14:creationId xmlns:p14="http://schemas.microsoft.com/office/powerpoint/2010/main" val="318087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heckerboard(across)">
                                      <p:cBhvr>
                                        <p:cTn id="7" dur="500"/>
                                        <p:tgtEl>
                                          <p:spTgt spid="45"/>
                                        </p:tgtEl>
                                      </p:cBhvr>
                                    </p:animEffect>
                                  </p:childTnLst>
                                </p:cTn>
                              </p:par>
                              <p:par>
                                <p:cTn id="8" presetID="5"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par>
                                <p:cTn id="11" presetID="5"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par>
                                <p:cTn id="14" presetID="5"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heckerboard(across)">
                                      <p:cBhvr>
                                        <p:cTn id="16" dur="500"/>
                                        <p:tgtEl>
                                          <p:spTgt spid="28"/>
                                        </p:tgtEl>
                                      </p:cBhvr>
                                    </p:animEffect>
                                  </p:childTnLst>
                                </p:cTn>
                              </p:par>
                              <p:par>
                                <p:cTn id="17" presetID="5"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heckerboard(across)">
                                      <p:cBhvr>
                                        <p:cTn id="19" dur="500"/>
                                        <p:tgtEl>
                                          <p:spTgt spid="51"/>
                                        </p:tgtEl>
                                      </p:cBhvr>
                                    </p:animEffect>
                                  </p:childTnLst>
                                </p:cTn>
                              </p:par>
                              <p:par>
                                <p:cTn id="20" presetID="5"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par>
                                <p:cTn id="23" presetID="5" presetClass="entr" presetSubtype="1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checkerboard(across)">
                                      <p:cBhvr>
                                        <p:cTn id="25" dur="500"/>
                                        <p:tgtEl>
                                          <p:spTgt spid="47"/>
                                        </p:tgtEl>
                                      </p:cBhvr>
                                    </p:animEffect>
                                  </p:childTnLst>
                                </p:cTn>
                              </p:par>
                              <p:par>
                                <p:cTn id="26" presetID="5" presetClass="entr" presetSubtype="1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checkerboard(across)">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par>
                                <p:cTn id="34" presetID="5" presetClass="entr" presetSubtype="1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heckerboard(across)">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checkerboard(across)">
                                      <p:cBhvr>
                                        <p:cTn id="41" dur="500"/>
                                        <p:tgtEl>
                                          <p:spTgt spid="37"/>
                                        </p:tgtEl>
                                      </p:cBhvr>
                                    </p:animEffect>
                                  </p:childTnLst>
                                </p:cTn>
                              </p:par>
                              <p:par>
                                <p:cTn id="42" presetID="5" presetClass="entr" presetSubtype="1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checkerboard(across)">
                                      <p:cBhvr>
                                        <p:cTn id="44" dur="500"/>
                                        <p:tgtEl>
                                          <p:spTgt spid="31"/>
                                        </p:tgtEl>
                                      </p:cBhvr>
                                    </p:animEffect>
                                  </p:childTnLst>
                                </p:cTn>
                              </p:par>
                              <p:par>
                                <p:cTn id="45" presetID="5" presetClass="entr" presetSubtype="1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checkerboard(across)">
                                      <p:cBhvr>
                                        <p:cTn id="47" dur="500"/>
                                        <p:tgtEl>
                                          <p:spTgt spid="35"/>
                                        </p:tgtEl>
                                      </p:cBhvr>
                                    </p:animEffect>
                                  </p:childTnLst>
                                </p:cTn>
                              </p:par>
                              <p:par>
                                <p:cTn id="48" presetID="5" presetClass="entr" presetSubtype="1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heckerboard(across)">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heckerboard(across)">
                                      <p:cBhvr>
                                        <p:cTn id="55" dur="500"/>
                                        <p:tgtEl>
                                          <p:spTgt spid="38"/>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checkerboard(across)">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theme/theme1.xml><?xml version="1.0" encoding="utf-8"?>
<a:theme xmlns:a="http://schemas.openxmlformats.org/drawingml/2006/main" name="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AALTO_EN</Template>
  <TotalTime>0</TotalTime>
  <Words>1507</Words>
  <Application>Microsoft Macintosh PowerPoint</Application>
  <PresentationFormat>On-screen Show (16:10)</PresentationFormat>
  <Paragraphs>146</Paragraphs>
  <Slides>30</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ＭＳ Ｐゴシック</vt:lpstr>
      <vt:lpstr>ＭＳ Ｐゴシック</vt:lpstr>
      <vt:lpstr>ヒラギノ角ゴ Pro W3</vt:lpstr>
      <vt:lpstr>Arial</vt:lpstr>
      <vt:lpstr>Calibri</vt:lpstr>
      <vt:lpstr>Cambria Math</vt:lpstr>
      <vt:lpstr>Courier New</vt:lpstr>
      <vt:lpstr>Georgia</vt:lpstr>
      <vt:lpstr>Lucida Grande</vt:lpstr>
      <vt:lpstr>Wingdings</vt:lpstr>
      <vt:lpstr>Aalto University</vt:lpstr>
      <vt:lpstr>Fog Following Me:  Latency and Quality Balanced Task Allocation in Vehicular Fog Computing</vt:lpstr>
      <vt:lpstr>What is Vehicular Fog Computing (VFC)?</vt:lpstr>
      <vt:lpstr>Fog v.s. Cloud</vt:lpstr>
      <vt:lpstr>Why we need VFC?</vt:lpstr>
      <vt:lpstr>Emerging Vehicular Applications</vt:lpstr>
      <vt:lpstr>Service Requirements</vt:lpstr>
      <vt:lpstr>Tasks and tasks allocation</vt:lpstr>
      <vt:lpstr>Tasks</vt:lpstr>
      <vt:lpstr>Task Allocation</vt:lpstr>
      <vt:lpstr>Our objective…</vt:lpstr>
      <vt:lpstr>Objectives and Constraints</vt:lpstr>
      <vt:lpstr>Problem Formulation</vt:lpstr>
      <vt:lpstr>What do the P(q_k) and R(q_k) look like? Can the problem be linearized?</vt:lpstr>
      <vt:lpstr>Application Profiling</vt:lpstr>
      <vt:lpstr>Problem Formulation</vt:lpstr>
      <vt:lpstr>Problem Linearization</vt:lpstr>
      <vt:lpstr>Put all in a MILP solver…</vt:lpstr>
      <vt:lpstr>Workflow of MILP</vt:lpstr>
      <vt:lpstr>How to address the mobility of vehicles?</vt:lpstr>
      <vt:lpstr>Dynamic Task Allocation</vt:lpstr>
      <vt:lpstr>What’s the performance of access technologies?</vt:lpstr>
      <vt:lpstr>Access Technologies Simulation</vt:lpstr>
      <vt:lpstr>Access Technology Performance</vt:lpstr>
      <vt:lpstr>Does our scheme work in real-world scenario?</vt:lpstr>
      <vt:lpstr>Dataset</vt:lpstr>
      <vt:lpstr>Evaluation Results</vt:lpstr>
      <vt:lpstr>Evaluation Results</vt:lpstr>
      <vt:lpstr>Evaluation Results</vt:lpstr>
      <vt:lpstr>Summary</vt:lpstr>
      <vt:lpstr>Any question?</vt:lpstr>
    </vt:vector>
  </TitlesOfParts>
  <Manager/>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2017-09-12T09:53:42Z</dcterms:created>
  <dcterms:modified xsi:type="dcterms:W3CDTF">2018-06-13T04:07:58Z</dcterms:modified>
</cp:coreProperties>
</file>