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305" r:id="rId4"/>
    <p:sldId id="319" r:id="rId5"/>
    <p:sldId id="318" r:id="rId6"/>
    <p:sldId id="321" r:id="rId7"/>
    <p:sldId id="320" r:id="rId8"/>
    <p:sldId id="312" r:id="rId9"/>
    <p:sldId id="322" r:id="rId10"/>
    <p:sldId id="313" r:id="rId11"/>
    <p:sldId id="323" r:id="rId12"/>
    <p:sldId id="324" r:id="rId13"/>
    <p:sldId id="333" r:id="rId14"/>
    <p:sldId id="317" r:id="rId15"/>
    <p:sldId id="326" r:id="rId16"/>
    <p:sldId id="334" r:id="rId17"/>
    <p:sldId id="327" r:id="rId18"/>
    <p:sldId id="328" r:id="rId19"/>
    <p:sldId id="315" r:id="rId20"/>
    <p:sldId id="329" r:id="rId21"/>
    <p:sldId id="330" r:id="rId22"/>
    <p:sldId id="331" r:id="rId23"/>
    <p:sldId id="316" r:id="rId24"/>
    <p:sldId id="332" r:id="rId25"/>
    <p:sldId id="30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85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32C8-A772-452B-A440-50EFE4980569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BD01-F8AE-4795-8DC6-43244FA16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Hi, I am </a:t>
            </a:r>
            <a:r>
              <a:rPr lang="en-US" altLang="zh-CN" dirty="0" err="1"/>
              <a:t>Xiangyu</a:t>
            </a:r>
            <a:r>
              <a:rPr lang="en-US" altLang="zh-CN" dirty="0"/>
              <a:t> Xu from Shanghai Jiao Tong University. </a:t>
            </a:r>
          </a:p>
          <a:p>
            <a:endParaRPr lang="en-US" altLang="zh-CN" dirty="0"/>
          </a:p>
          <a:p>
            <a:r>
              <a:rPr lang="en-US" altLang="zh-CN" dirty="0"/>
              <a:t>Today I am going to talk about how we realize steering tracking using audio devices on smartphones. </a:t>
            </a:r>
          </a:p>
          <a:p>
            <a:endParaRPr lang="en-US" altLang="zh-CN" dirty="0"/>
          </a:p>
          <a:p>
            <a:r>
              <a:rPr lang="en-US" altLang="zh-CN" dirty="0"/>
              <a:t>%This is joint work with professor </a:t>
            </a:r>
            <a:r>
              <a:rPr lang="en-US" altLang="zh-CN" dirty="0" err="1"/>
              <a:t>Yingying</a:t>
            </a:r>
            <a:r>
              <a:rPr lang="en-US" altLang="zh-CN" dirty="0"/>
              <a:t> Chen in Rutgers University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39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show how to track the hand movement of drivers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44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 moving on, we need to make several assumptions, </a:t>
            </a:r>
          </a:p>
          <a:p>
            <a:r>
              <a:rPr lang="en-US" altLang="zh-CN" dirty="0"/>
              <a:t>First is, the hands of drivers are the nearest moving objects with respect to the smartphone, it is practicable by placing the smartphone in a certain place</a:t>
            </a:r>
          </a:p>
          <a:p>
            <a:endParaRPr lang="en-US" altLang="zh-CN" dirty="0"/>
          </a:p>
          <a:p>
            <a:r>
              <a:rPr lang="en-US" altLang="zh-CN" dirty="0"/>
              <a:t>Second, we separate the hands not by left or right, but by the distance to the smartphone, in this case, the nearer hand and the farther hand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6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Define the relative correlation coefficient (RCC) to capture the movements of surrounding objects, which is equal to the correlation coefficient times signal strength </a:t>
            </a:r>
            <a:r>
              <a:rPr lang="en-US" altLang="zh-CN" dirty="0" err="1"/>
              <a:t>coeiffient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If all the objects are static, the peaks will not move</a:t>
            </a:r>
          </a:p>
          <a:p>
            <a:endParaRPr lang="en-US" altLang="zh-CN" dirty="0"/>
          </a:p>
          <a:p>
            <a:r>
              <a:rPr lang="en-US" altLang="zh-CN" dirty="0"/>
              <a:t>While, if an object moves, in this case, a hand of the driver, then the corresponding peak starts to move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17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case of two hands, we try to remove the peaks corresponding to the nearer hand, and remains the peaks of farther hand.</a:t>
            </a:r>
          </a:p>
          <a:p>
            <a:endParaRPr lang="en-US" altLang="zh-CN" dirty="0"/>
          </a:p>
          <a:p>
            <a:r>
              <a:rPr lang="en-US" altLang="zh-CN" dirty="0"/>
              <a:t>Specifically, we Compute Distance Difference Sequence of each moving peak and compare them to the first peak,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they are highly related, then the peak belongs to the nearer hand, if not, then it may not corresponds to the nearer hand.</a:t>
            </a:r>
          </a:p>
          <a:p>
            <a:r>
              <a:rPr lang="en-US" altLang="zh-CN" dirty="0"/>
              <a:t>We take the first moving peak which is not corresponding to the nearer hand as the movement of farther hand.</a:t>
            </a:r>
          </a:p>
          <a:p>
            <a:endParaRPr lang="en-US" altLang="zh-CN" dirty="0"/>
          </a:p>
          <a:p>
            <a:r>
              <a:rPr lang="en-US" altLang="zh-CN" dirty="0"/>
              <a:t>With 2 microphones and a speaker, we can track both hands of a driver in a 2-D plane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0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we take a look at Steering Wheel Angle Estimation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4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Since the steering wheel is not in the same plane as the smartphone, we need to figure out what is the steering wheel like from the view of the smartphone.</a:t>
            </a:r>
          </a:p>
          <a:p>
            <a:r>
              <a:rPr lang="en-US" altLang="zh-CN" dirty="0"/>
              <a:t>In other words, we project the steering wheel to the smartphone plane.</a:t>
            </a:r>
          </a:p>
          <a:p>
            <a:endParaRPr lang="en-US" altLang="zh-CN" dirty="0"/>
          </a:p>
          <a:p>
            <a:r>
              <a:rPr lang="en-US" altLang="zh-CN" dirty="0"/>
              <a:t>First, we formulate the steering wheel as a circle in its own plane, then we rotate the plane along the x-axis until the plane is Parallel to the central axis of the smartphone and get to the intermediate plane</a:t>
            </a:r>
          </a:p>
          <a:p>
            <a:r>
              <a:rPr lang="en-US" altLang="zh-CN" dirty="0"/>
              <a:t>Give the angle to be alpha, then the formulation of a circle turns to an ellipse in the intermediate plane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46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that, we further rotate the  intermediate plane along the y-axis until the plane go through the central axis of the smartphone, and get to the smartphone sensing plane. </a:t>
            </a:r>
          </a:p>
          <a:p>
            <a:r>
              <a:rPr lang="en-US" altLang="zh-CN" dirty="0"/>
              <a:t>Similarly, given the angle as beta, we can get the formulation of the steering wheel in smartphone plane</a:t>
            </a:r>
          </a:p>
          <a:p>
            <a:endParaRPr lang="en-US" altLang="zh-CN" dirty="0"/>
          </a:p>
          <a:p>
            <a:r>
              <a:rPr lang="en-US" altLang="zh-CN" dirty="0"/>
              <a:t>We can observe that the projection is an ellipse, however, we can not get the formulation because both alpha and beta are unknown and very hard to be obtained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53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 we set the formulation of the projection as a normal Equation of an ellipse.</a:t>
            </a:r>
          </a:p>
          <a:p>
            <a:r>
              <a:rPr lang="en-US" altLang="zh-CN" dirty="0"/>
              <a:t>And fit the ellipse using least square fitting. </a:t>
            </a:r>
          </a:p>
          <a:p>
            <a:endParaRPr lang="en-US" altLang="zh-CN" dirty="0"/>
          </a:p>
          <a:p>
            <a:r>
              <a:rPr lang="en-US" altLang="zh-CN" dirty="0"/>
              <a:t>Concretely, we collect points when driver making turns at the beginning of driving, and then fitting the ellipse with collected points.</a:t>
            </a:r>
          </a:p>
          <a:p>
            <a:endParaRPr lang="en-US" altLang="zh-CN" dirty="0"/>
          </a:p>
          <a:p>
            <a:r>
              <a:rPr lang="en-US" altLang="zh-CN" dirty="0"/>
              <a:t>It can be seen that after a few turns, the fitted ellipse is very close to the baseline ellipse, here we use </a:t>
            </a:r>
            <a:r>
              <a:rPr lang="en-US" altLang="zh-CN" dirty="0" err="1"/>
              <a:t>IoU</a:t>
            </a:r>
            <a:r>
              <a:rPr lang="en-US" altLang="zh-CN" dirty="0"/>
              <a:t> as a metric, which is widely used in object detection area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72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after we get the formulation, we change the origin from the smartphone to the center of the ellipse projection, and calculate the steering wheel angle leveraging central angles,</a:t>
            </a:r>
          </a:p>
          <a:p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ellipse projection can be taken as the angle of real steering wheel since we only takes linear transformations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1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Let’s move on to the evaluation of our steering tracking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6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outline of the presentation.</a:t>
            </a:r>
          </a:p>
          <a:p>
            <a:r>
              <a:rPr lang="en-US" altLang="zh-CN" dirty="0"/>
              <a:t>I will first introduce the background and motivation of this work.</a:t>
            </a:r>
          </a:p>
          <a:p>
            <a:endParaRPr lang="en-US" altLang="zh-CN" dirty="0"/>
          </a:p>
          <a:p>
            <a:r>
              <a:rPr lang="en-US" altLang="zh-CN" dirty="0"/>
              <a:t>Then, I will present the detailed system design.</a:t>
            </a:r>
          </a:p>
          <a:p>
            <a:endParaRPr lang="en-US" altLang="zh-CN" dirty="0"/>
          </a:p>
          <a:p>
            <a:r>
              <a:rPr lang="en-US" altLang="zh-CN" dirty="0"/>
              <a:t>After that, I will show the evaluation results, and finally conclude this work.</a:t>
            </a:r>
          </a:p>
          <a:p>
            <a:endParaRPr lang="en-US" altLang="zh-CN" dirty="0"/>
          </a:p>
          <a:p>
            <a:r>
              <a:rPr lang="en-US" altLang="zh-CN" dirty="0"/>
              <a:t>First, let's take a look at the motivation.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07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build our dataset for evaluation, we collect the data from 5 volunteer drivers by placing smartphones with </a:t>
            </a:r>
            <a:r>
              <a:rPr lang="en-US" altLang="zh-CN" dirty="0" err="1"/>
              <a:t>SteerTrack</a:t>
            </a:r>
            <a:r>
              <a:rPr lang="en-US" altLang="zh-CN" dirty="0"/>
              <a:t> apps in their own vehicles, and we install a special T-box in each vehicle to collect the ground truth.</a:t>
            </a:r>
          </a:p>
          <a:p>
            <a:endParaRPr lang="en-US" altLang="zh-CN" dirty="0"/>
          </a:p>
          <a:p>
            <a:r>
              <a:rPr lang="en-US" altLang="zh-CN" dirty="0"/>
              <a:t>To make the evaluation convenient, we collecting the steering angle at turns.</a:t>
            </a:r>
          </a:p>
          <a:p>
            <a:r>
              <a:rPr lang="en-US" altLang="zh-CN" dirty="0"/>
              <a:t>It lasts for 6 weeks to collect about 5 thousand samples.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08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</a:t>
            </a:r>
            <a:r>
              <a:rPr lang="zh-CN" altLang="en-US" dirty="0"/>
              <a:t>，</a:t>
            </a:r>
            <a:r>
              <a:rPr lang="en-US" altLang="zh-CN" dirty="0"/>
              <a:t>we can see the absolute error of </a:t>
            </a:r>
            <a:r>
              <a:rPr lang="en-US" altLang="zh-CN" dirty="0" err="1"/>
              <a:t>SteerTrack</a:t>
            </a:r>
            <a:r>
              <a:rPr lang="en-US" altLang="zh-CN" dirty="0"/>
              <a:t> for estimating the steering wheel angle compared to other methods.</a:t>
            </a:r>
          </a:p>
          <a:p>
            <a:r>
              <a:rPr lang="en-US" altLang="zh-CN" dirty="0"/>
              <a:t>The left is to place a special sensor on the </a:t>
            </a:r>
            <a:r>
              <a:rPr lang="en-US" altLang="zh-CN" dirty="0" err="1"/>
              <a:t>steerwheel</a:t>
            </a:r>
            <a:r>
              <a:rPr lang="en-US" altLang="zh-CN" dirty="0"/>
              <a:t>, which is best, of course.</a:t>
            </a:r>
          </a:p>
          <a:p>
            <a:r>
              <a:rPr lang="en-US" altLang="zh-CN" dirty="0"/>
              <a:t>The middle one is a smart-watch-based method, it can be seen that when the turns are of small range, </a:t>
            </a:r>
            <a:r>
              <a:rPr lang="en-US" altLang="zh-CN" dirty="0" err="1"/>
              <a:t>SteerTrack</a:t>
            </a:r>
            <a:r>
              <a:rPr lang="en-US" altLang="zh-CN" dirty="0"/>
              <a:t> and the smartwatch-based method get similar </a:t>
            </a:r>
            <a:r>
              <a:rPr lang="en-US" altLang="zh-CN" dirty="0" err="1"/>
              <a:t>performace</a:t>
            </a:r>
            <a:r>
              <a:rPr lang="en-US" altLang="zh-CN" dirty="0"/>
              <a:t>, but when the angle becomes larger, </a:t>
            </a:r>
            <a:r>
              <a:rPr lang="en-US" altLang="zh-CN" dirty="0" err="1"/>
              <a:t>SteerTrack</a:t>
            </a:r>
            <a:r>
              <a:rPr lang="en-US" altLang="zh-CN" dirty="0"/>
              <a:t> is much better, drivers tend to use both hands to steer during large turns, which can not be captured by the smartwatch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88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show the performance over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steering maneuvers and different smartphone locations</a:t>
            </a:r>
          </a:p>
          <a:p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steering maneuvers , both hands is of best performance, while using farther hand only are slightly worse.</a:t>
            </a:r>
          </a:p>
          <a:p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smartphone locations, placing the smartphone in the certain area achieves good performance, while placing the smartphone in other places are worse, since it breaks the </a:t>
            </a:r>
            <a:r>
              <a:rPr lang="en-US" altLang="zh-CN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assuptions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9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Ok, lets conclude that talk.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this work,</a:t>
            </a:r>
          </a:p>
          <a:p>
            <a:r>
              <a:rPr lang="en-US" altLang="zh-CN" dirty="0"/>
              <a:t>1.We design a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tracking system,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through a smartphone App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2.And we show that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dirty="0"/>
              <a:t> can estimate the steering wheel angle effectively in real driving environments</a:t>
            </a:r>
          </a:p>
          <a:p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future work, we tend </a:t>
            </a:r>
            <a:r>
              <a:rPr lang="en-US" alt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relax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limitation of smartphone location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3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That’s all</a:t>
            </a:r>
          </a:p>
          <a:p>
            <a:r>
              <a:rPr lang="en-US" altLang="zh-CN" dirty="0"/>
              <a:t>Thank</a:t>
            </a:r>
            <a:r>
              <a:rPr lang="en-US" altLang="zh-CN" baseline="0" dirty="0"/>
              <a:t> you for listening!</a:t>
            </a:r>
          </a:p>
          <a:p>
            <a:r>
              <a:rPr lang="en-US" altLang="zh-CN" baseline="0" dirty="0"/>
              <a:t>Any questions?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1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improving driving safety</a:t>
            </a:r>
            <a:r>
              <a:rPr lang="zh-CN" altLang="en-US" dirty="0"/>
              <a:t>，</a:t>
            </a:r>
            <a:r>
              <a:rPr lang="en-US" altLang="zh-CN" dirty="0"/>
              <a:t>many methods have been proposed in recent decades to monitor the driving.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Some of them focus on monitoring the vehicle dynamics, the main issue is that the</a:t>
            </a:r>
            <a:r>
              <a:rPr lang="zh-CN" altLang="en-US" dirty="0"/>
              <a:t> </a:t>
            </a:r>
            <a:r>
              <a:rPr lang="en-US" altLang="zh-CN" dirty="0" err="1"/>
              <a:t>danamic</a:t>
            </a:r>
            <a:r>
              <a:rPr lang="en-US" altLang="zh-CN" dirty="0"/>
              <a:t> information is delayed. If a vehicle is in wrong dynamics, it may not </a:t>
            </a:r>
            <a:r>
              <a:rPr lang="en-US" altLang="zh-CN"/>
              <a:t>be changed </a:t>
            </a:r>
            <a:r>
              <a:rPr lang="en-US" altLang="zh-CN" dirty="0"/>
              <a:t>timely</a:t>
            </a:r>
          </a:p>
          <a:p>
            <a:endParaRPr lang="en-US" altLang="zh-CN" dirty="0"/>
          </a:p>
          <a:p>
            <a:r>
              <a:rPr lang="en-US" altLang="zh-CN" dirty="0"/>
              <a:t>Other works focus on monitoring the driving behaviors, while the problem is that we can not accurately relate the behaviors of drivers to vehicle conditions, the information is rather limited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overcome the shortcomings, in this work, we focus on the steering tracking, which turns the driving behaviors to the vehicle dynamics, so both information can be inferred,</a:t>
            </a:r>
          </a:p>
          <a:p>
            <a:endParaRPr lang="en-US" altLang="zh-CN" dirty="0"/>
          </a:p>
          <a:p>
            <a:r>
              <a:rPr lang="en-US" altLang="zh-CN" dirty="0"/>
              <a:t>meanwhile, it provides extra steering information, including… </a:t>
            </a:r>
          </a:p>
          <a:p>
            <a:endParaRPr lang="en-US" altLang="zh-CN" dirty="0"/>
          </a:p>
          <a:p>
            <a:r>
              <a:rPr lang="en-US" altLang="zh-CN" dirty="0"/>
              <a:t>So it is meaningful to track the steering of vehicles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8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let's take a look at the design of our system.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basic idea of steering tracking is using acoustic signals to track movements of drivers hand.</a:t>
            </a:r>
          </a:p>
          <a:p>
            <a:endParaRPr lang="en-US" altLang="zh-CN" dirty="0"/>
          </a:p>
          <a:p>
            <a:r>
              <a:rPr lang="en-US" altLang="zh-CN" dirty="0"/>
              <a:t>Then calculate the steering wheel angle according to the trajectory</a:t>
            </a:r>
          </a:p>
          <a:p>
            <a:endParaRPr lang="en-US" altLang="zh-CN" dirty="0"/>
          </a:p>
          <a:p>
            <a:r>
              <a:rPr lang="en-US" altLang="zh-CN" dirty="0"/>
              <a:t>So, given a hand turning the steering wheel, we use the speaker and two microphones to build a 2-D coordinate system, and  further calculate the steering wheel angle</a:t>
            </a:r>
          </a:p>
          <a:p>
            <a:endParaRPr lang="en-US" altLang="zh-CN" dirty="0"/>
          </a:p>
          <a:p>
            <a:r>
              <a:rPr lang="en-US" altLang="zh-CN" dirty="0"/>
              <a:t>However, there remains some problems.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6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show the architecture of </a:t>
            </a:r>
            <a:r>
              <a:rPr lang="en-US" altLang="zh-CN" dirty="0" err="1"/>
              <a:t>SteerTrack</a:t>
            </a:r>
            <a:r>
              <a:rPr lang="en-US" altLang="zh-CN" dirty="0"/>
              <a:t>, which can be divided into three parts.</a:t>
            </a:r>
          </a:p>
          <a:p>
            <a:endParaRPr lang="en-US" altLang="zh-CN" dirty="0"/>
          </a:p>
          <a:p>
            <a:r>
              <a:rPr lang="en-US" altLang="zh-CN" dirty="0"/>
              <a:t>First is about how we design and process the acoustic signals</a:t>
            </a:r>
          </a:p>
          <a:p>
            <a:endParaRPr lang="en-US" altLang="zh-CN" dirty="0"/>
          </a:p>
          <a:p>
            <a:r>
              <a:rPr lang="en-US" altLang="zh-CN" dirty="0"/>
              <a:t>Second is about how we track the both hands of a driver using acoustic signals</a:t>
            </a:r>
          </a:p>
          <a:p>
            <a:endParaRPr lang="en-US" altLang="zh-CN" dirty="0"/>
          </a:p>
          <a:p>
            <a:r>
              <a:rPr lang="en-US" altLang="zh-CN" dirty="0"/>
              <a:t>Third is about how we estimate the steering wheel angle using the trajectory of hands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77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let’s look at the acoustic signal processing part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1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transmitting End, we made the acoustic signal as symbols modulated by a carrier of 20kHz, then we repeatedly send the symbol, but with a separation so that the reflected signal of current symbol may not be interfered by next symbol.</a:t>
            </a:r>
          </a:p>
          <a:p>
            <a:r>
              <a:rPr lang="en-US" altLang="zh-CN" dirty="0"/>
              <a:t>Specially, we add an Cyclic prefix at the beginning of each symbol, and it will be used in the processing of receiving end</a:t>
            </a:r>
          </a:p>
          <a:p>
            <a:endParaRPr lang="en-US" altLang="zh-CN" dirty="0"/>
          </a:p>
          <a:p>
            <a:r>
              <a:rPr lang="en-US" altLang="zh-CN" dirty="0"/>
              <a:t>For the receiving end  we build a pair of sliding windows to calibrate the receiving signal and eliminate the symbol time offset and find the beginning of each symbol in the receiving end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BD01-F8AE-4795-8DC6-43244FA167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31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69B71-010A-4A13-AD08-4028BB44F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59304F-AFD6-4014-9E91-B6281A6CA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57622-47E1-4182-A4BB-27414E4F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D240-7FDB-4C87-8521-1CEF04674947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C6D621-BFEA-4B13-A668-1CE1889E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469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3D85F-505E-4ABC-95A4-F1E54BC0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6204"/>
            <a:ext cx="2743200" cy="365125"/>
          </a:xfrm>
        </p:spPr>
        <p:txBody>
          <a:bodyPr/>
          <a:lstStyle>
            <a:lvl1pPr algn="ctr"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2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A1C285-1F03-4410-8686-0F074EF3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107B52-95D2-4A90-B438-2E3A85DA9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F277A-3999-49A0-8A44-B6937D25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3AF4-74EB-4A31-889C-3F9E54F84165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276DA9-DDD3-46EC-9606-7A786043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2E15B8-54A6-462C-ACD6-B3E57507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BD49D1B-615A-4EC5-A915-34B7275B1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20FBF-9C56-44AF-A5FD-543BE6C54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75B1A-70F9-479B-A5B1-28CB789A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648C-D734-4004-8610-5D4F5322B2E1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749C2-390E-4AD5-9A85-78E2964E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6D62A-66C5-4AD6-BCC3-2B5DE450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40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57F6-92E0-47E0-BCD9-F509826B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DB5D4E-91E1-4F3A-AC5D-877F591B0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6AF12F-CA12-4C15-ACF2-B0FD2137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16D-65EE-403A-BC58-B616165A4272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AC63-A0AC-4B17-9165-5BDDD73C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A1AB4-5C07-4ED8-BF59-11FC6AEC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0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91E1A-BFF0-4569-8744-D99D1E2A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4ADAE4-38C4-43F9-8846-E9CCE5157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51F097-1810-4B9B-B74F-EDA0E67D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8657-43A8-4A06-95D3-A3648F8C7BFB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88ABC-BABE-47A3-8CBF-3EF57788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782127-E8BF-4106-B82B-1918166E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77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EEAF4-C622-42BB-A40F-0464A0BB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124F08-907A-4B2C-B152-26BD66D2B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D64037-1DEB-4FC1-9B85-743B4C2E2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56EB49-3BE0-4A64-9D54-FF01400B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061-72F1-421E-A6A9-E6B08A6CF2BF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B8149C-8916-491D-999D-779FDF62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9F5761-0424-4B85-93AC-08C0A884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6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1395C-79B9-49F4-9820-8BB14A79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5ED2F-895B-427B-ADF2-5976685F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FEFB92-462F-4682-BA89-CDB17C28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5671F7-11BF-4405-A11E-883B10BEB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412A980-F33D-4E12-B8DE-6BB2A5665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722024-580B-45E1-8A0E-F7B50B7D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AB71-CC1A-4F94-B85A-C0FF8598E652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500EDD-FC8F-4A27-B04D-F8A9FCBC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9D3546-4553-48F4-BF49-B452958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6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1B457-91BD-4FB7-BB83-5BC92CD2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9FCB6C-2145-4004-BDC9-EA7259C8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DEBA-60DC-426B-B2A3-A5EE2E5B50B1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37DE5B-83F3-4CE0-B0D3-DDAF29C7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51306C-A296-4565-A1AA-AB15009E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11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4E73E4-7F0B-4155-81FE-728CBC58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9507-7A57-4579-BBAE-03E3AEF524FB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643B22-FC42-44FF-8096-4221AF69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599225-C0AB-4ABA-82CF-E6340E0A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3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89FC5-651C-4686-AC0F-4C60AD3C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9CB366-6CA0-47EC-9241-2160AD8C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2A888F-64FA-4247-B4B1-5647AA831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B266D6-8C80-4C61-A050-04FD64EC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721-5C6B-4D36-B131-EF0A96B8D7B5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483FE7-B8A0-4095-B4EB-98EEF724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D70673-ECDF-489B-97CC-AD6368A1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134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3D716-7DE8-49E0-8C25-176A5C30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4CF512-E14D-4569-BC91-91444243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7C64A3-3F4C-4F12-80A2-B59A1F62A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3BC92-D2F3-464B-9D94-DBDAEFEA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FE03-30FD-4789-BF1D-754A868EEAF4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373B1A-0ACD-4689-B9FF-97E4FDA8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5169E-56FE-46C6-9B90-BF6E178C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4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B73CE7-1148-44A2-946B-4160BF37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75FBF8-695D-4072-BEC6-5BF9A551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ED8FA-2CBC-4513-92AB-924751944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BE8E-5A83-439D-BDE2-FC559E2C811F}" type="datetime1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A91178-0D35-4C47-9CD7-CC416A717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79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CD8425-473D-4AF2-9C6B-084F5C362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81265EC-FB15-45E7-A5C0-6CDB227DFBF1}" type="slidenum">
              <a:rPr lang="zh-CN" altLang="en-US" smtClean="0"/>
              <a:pPr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48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0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359CC3C-E4AA-4478-ACF4-0E031534EE49}"/>
              </a:ext>
            </a:extLst>
          </p:cNvPr>
          <p:cNvSpPr/>
          <p:nvPr/>
        </p:nvSpPr>
        <p:spPr>
          <a:xfrm>
            <a:off x="385010" y="940553"/>
            <a:ext cx="11421979" cy="18448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EE6B4B-0C9D-4E08-957A-212B2BAC1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036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Acoustic-based Device-free Steering Tracking Leveraging Smartphones</a:t>
            </a:r>
            <a:endParaRPr lang="zh-CN" alt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896921-9117-489C-982D-DAA6A156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82062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Xiangyu</a:t>
            </a:r>
            <a:r>
              <a:rPr lang="en-US" altLang="zh-CN" dirty="0"/>
              <a:t> Xu</a:t>
            </a:r>
            <a:r>
              <a:rPr lang="zh-CN" altLang="en-US" dirty="0"/>
              <a:t>*</a:t>
            </a:r>
            <a:r>
              <a:rPr lang="en-US" altLang="zh-CN" dirty="0"/>
              <a:t>, </a:t>
            </a:r>
            <a:r>
              <a:rPr lang="en-US" altLang="zh-CN" dirty="0" err="1"/>
              <a:t>Jiadi</a:t>
            </a:r>
            <a:r>
              <a:rPr lang="en-US" altLang="zh-CN" dirty="0"/>
              <a:t> Yu</a:t>
            </a:r>
            <a:r>
              <a:rPr lang="zh-CN" altLang="en-US" dirty="0"/>
              <a:t>*</a:t>
            </a:r>
            <a:r>
              <a:rPr lang="en-US" altLang="zh-CN" dirty="0"/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Yingying</a:t>
            </a:r>
            <a:r>
              <a:rPr lang="en-US" altLang="zh-CN" dirty="0">
                <a:solidFill>
                  <a:schemeClr val="accent1"/>
                </a:solidFill>
              </a:rPr>
              <a:t> Chen</a:t>
            </a:r>
            <a:r>
              <a:rPr lang="en-US" altLang="zh-CN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†</a:t>
            </a:r>
            <a:r>
              <a:rPr lang="en-US" altLang="zh-CN" dirty="0"/>
              <a:t>, </a:t>
            </a:r>
            <a:r>
              <a:rPr lang="en-US" altLang="zh-CN" dirty="0" err="1"/>
              <a:t>Yanmin</a:t>
            </a:r>
            <a:r>
              <a:rPr lang="en-US" altLang="zh-CN" dirty="0"/>
              <a:t> Zhu</a:t>
            </a:r>
            <a:r>
              <a:rPr lang="zh-CN" altLang="en-US" dirty="0"/>
              <a:t>*</a:t>
            </a:r>
            <a:r>
              <a:rPr lang="en-US" altLang="zh-CN" dirty="0"/>
              <a:t>, </a:t>
            </a:r>
            <a:r>
              <a:rPr lang="en-US" altLang="zh-CN" dirty="0" err="1"/>
              <a:t>Minglu</a:t>
            </a:r>
            <a:r>
              <a:rPr lang="en-US" altLang="zh-CN" dirty="0"/>
              <a:t> Li</a:t>
            </a:r>
            <a:r>
              <a:rPr lang="zh-CN" altLang="en-US" dirty="0"/>
              <a:t>*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solidFill>
                  <a:srgbClr val="C00000"/>
                </a:solidFill>
              </a:rPr>
              <a:t>*</a:t>
            </a:r>
            <a:r>
              <a:rPr lang="en-US" altLang="zh-CN" dirty="0">
                <a:solidFill>
                  <a:srgbClr val="C00000"/>
                </a:solidFill>
              </a:rPr>
              <a:t>Dept. of CSE, Shanghai Jiao Tong University</a:t>
            </a:r>
          </a:p>
          <a:p>
            <a:r>
              <a:rPr lang="en-US" altLang="zh-CN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†</a:t>
            </a:r>
            <a:r>
              <a:rPr lang="en-US" altLang="zh-CN" dirty="0">
                <a:solidFill>
                  <a:schemeClr val="accent1"/>
                </a:solidFill>
              </a:rPr>
              <a:t>Dept. of ESE, Rutgers University 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B8C768-CEB5-449A-9DF6-7AC6B229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76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181A3D-D9FB-4975-B046-0304B1CB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10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45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Assumptions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43BEE1-3C19-4C18-8758-41781979A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55" y="1803479"/>
            <a:ext cx="4159375" cy="32510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3E2E86-59FA-46F2-B4A0-FFC51902902D}"/>
              </a:ext>
            </a:extLst>
          </p:cNvPr>
          <p:cNvSpPr txBox="1"/>
          <p:nvPr/>
        </p:nvSpPr>
        <p:spPr>
          <a:xfrm>
            <a:off x="386288" y="1475932"/>
            <a:ext cx="636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hands of drivers are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nearest moving objects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smartphone.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E4C71D-4165-46B8-86CC-5532CFB05D05}"/>
              </a:ext>
            </a:extLst>
          </p:cNvPr>
          <p:cNvSpPr txBox="1"/>
          <p:nvPr/>
        </p:nvSpPr>
        <p:spPr>
          <a:xfrm>
            <a:off x="728918" y="2306929"/>
            <a:ext cx="641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the smartphone to be in a certain area: </a:t>
            </a: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co-pilot</a:t>
            </a: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co-pilot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5D8F81-8ED7-409A-B206-2EB599530E16}"/>
              </a:ext>
            </a:extLst>
          </p:cNvPr>
          <p:cNvSpPr txBox="1"/>
          <p:nvPr/>
        </p:nvSpPr>
        <p:spPr>
          <a:xfrm>
            <a:off x="404827" y="4172783"/>
            <a:ext cx="636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the hands of a driver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nearer hand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farther hand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4C09AE-3CC1-4FD5-A943-2A3767D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11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997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Nearer Hand Tracking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9665B2-4FCF-4762-9B8A-0210DE43E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90" y="2428665"/>
            <a:ext cx="6207255" cy="29412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F8AF97-36D1-4004-86D6-44127CEF2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15" y="3228236"/>
            <a:ext cx="4701947" cy="7773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84A957-488F-4568-9A9C-7D1E11223A7D}"/>
              </a:ext>
            </a:extLst>
          </p:cNvPr>
          <p:cNvSpPr txBox="1"/>
          <p:nvPr/>
        </p:nvSpPr>
        <p:spPr>
          <a:xfrm>
            <a:off x="212055" y="1828501"/>
            <a:ext cx="5621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correlation coefficient (RCC)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capture the movements of surrounding objects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1079A8-8A80-414E-B17F-D46D5A688D2B}"/>
              </a:ext>
            </a:extLst>
          </p:cNvPr>
          <p:cNvSpPr txBox="1"/>
          <p:nvPr/>
        </p:nvSpPr>
        <p:spPr>
          <a:xfrm>
            <a:off x="212055" y="4250147"/>
            <a:ext cx="562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corresponding to the movement of nearer hand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B2046B-8020-428F-A702-D4CC2B38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12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00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Farther Hand Tracking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F3CB22-28A1-4D3C-8F13-33DD372AF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56" y="2002421"/>
            <a:ext cx="6631950" cy="33446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5712E4-5574-486F-99ED-5E5903BA806B}"/>
              </a:ext>
            </a:extLst>
          </p:cNvPr>
          <p:cNvSpPr txBox="1"/>
          <p:nvPr/>
        </p:nvSpPr>
        <p:spPr>
          <a:xfrm>
            <a:off x="212055" y="1828501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Difference Sequence (DDS)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moving peak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18E151-173E-4148-A738-D96CB1AEAEF9}"/>
              </a:ext>
            </a:extLst>
          </p:cNvPr>
          <p:cNvSpPr txBox="1"/>
          <p:nvPr/>
        </p:nvSpPr>
        <p:spPr>
          <a:xfrm>
            <a:off x="212054" y="2928903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DDS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DSS of first moving peak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44309F-0553-44F7-ACF5-0B0AB5035D71}"/>
              </a:ext>
            </a:extLst>
          </p:cNvPr>
          <p:cNvSpPr txBox="1"/>
          <p:nvPr/>
        </p:nvSpPr>
        <p:spPr>
          <a:xfrm>
            <a:off x="212054" y="4138004"/>
            <a:ext cx="550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moving 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correlation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a threshold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corresponding to the movement of farther hand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E82CF0-0998-431E-91A2-F4AE4CD2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13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24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9BF760-CCB0-4151-8861-B5431EE5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14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16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Steering Wheel to Smartphone Plane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C51E06F-AB53-4FE2-8667-2AE74F1CD4B9}"/>
              </a:ext>
            </a:extLst>
          </p:cNvPr>
          <p:cNvSpPr txBox="1"/>
          <p:nvPr/>
        </p:nvSpPr>
        <p:spPr>
          <a:xfrm>
            <a:off x="590157" y="1681581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Steering Wheel: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90C13A-B51E-4BBF-B357-B28CC8657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84" y="1727301"/>
            <a:ext cx="5412065" cy="4256515"/>
          </a:xfrm>
          <a:prstGeom prst="rect">
            <a:avLst/>
          </a:prstGeom>
        </p:spPr>
      </p:pic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907739A1-C69D-43B6-889C-300AA45E6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86324"/>
              </p:ext>
            </p:extLst>
          </p:nvPr>
        </p:nvGraphicFramePr>
        <p:xfrm>
          <a:off x="1383157" y="2096836"/>
          <a:ext cx="1969643" cy="106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774360" imgH="419040" progId="Equation.DSMT4">
                  <p:embed/>
                </p:oleObj>
              </mc:Choice>
              <mc:Fallback>
                <p:oleObj name="Equation" r:id="rId7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3157" y="2096836"/>
                        <a:ext cx="1969643" cy="1066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80480856-CE38-4261-BCDD-694F2090317D}"/>
              </a:ext>
            </a:extLst>
          </p:cNvPr>
          <p:cNvSpPr txBox="1"/>
          <p:nvPr/>
        </p:nvSpPr>
        <p:spPr>
          <a:xfrm>
            <a:off x="590157" y="3510025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Transformation: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DF8AE6EB-EFBF-4DFF-B562-D6068174F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98134"/>
              </p:ext>
            </p:extLst>
          </p:nvPr>
        </p:nvGraphicFramePr>
        <p:xfrm>
          <a:off x="1171365" y="3950020"/>
          <a:ext cx="2531956" cy="92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9" imgW="1155600" imgH="419040" progId="Equation.DSMT4">
                  <p:embed/>
                </p:oleObj>
              </mc:Choice>
              <mc:Fallback>
                <p:oleObj name="Equation" r:id="rId9" imgW="1155600" imgH="4190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907739A1-C69D-43B6-889C-300AA45E6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1365" y="3950020"/>
                        <a:ext cx="2531956" cy="920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B77310D3-6122-4CA2-BA71-C23F59D871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00" y="1193224"/>
            <a:ext cx="5650609" cy="4669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A0F71C-3467-42BF-BC9D-BD4D2374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15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8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Steering Wheel to Smartphone Plane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BB7CF8-883C-48C9-AD6B-F8F1DF092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69" y="2032984"/>
            <a:ext cx="4668627" cy="39636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6BFF16B-441F-4E64-AEF1-83DF18F379DF}"/>
              </a:ext>
            </a:extLst>
          </p:cNvPr>
          <p:cNvSpPr txBox="1"/>
          <p:nvPr/>
        </p:nvSpPr>
        <p:spPr>
          <a:xfrm>
            <a:off x="475519" y="1667553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Transformation: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96C7525-FBB8-4C86-9C13-7C7A4C337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0872"/>
              </p:ext>
            </p:extLst>
          </p:nvPr>
        </p:nvGraphicFramePr>
        <p:xfrm>
          <a:off x="1493520" y="2186959"/>
          <a:ext cx="3325716" cy="95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7" imgW="1549080" imgH="444240" progId="Equation.DSMT4">
                  <p:embed/>
                </p:oleObj>
              </mc:Choice>
              <mc:Fallback>
                <p:oleObj name="Equation" r:id="rId7" imgW="1549080" imgH="44424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DF8AE6EB-EFBF-4DFF-B562-D6068174F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3520" y="2186959"/>
                        <a:ext cx="3325716" cy="95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1C5A5F9E-EB82-4A37-82AF-EB1D057C9349}"/>
              </a:ext>
            </a:extLst>
          </p:cNvPr>
          <p:cNvSpPr txBox="1"/>
          <p:nvPr/>
        </p:nvSpPr>
        <p:spPr>
          <a:xfrm>
            <a:off x="475518" y="3372009"/>
            <a:ext cx="550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projection is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ellipse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obtain parameters       and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B46143-2293-479B-95A9-692381AD4E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13" y="1360326"/>
            <a:ext cx="5542130" cy="476429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3711266-20C4-43BB-B4B9-597B70EDE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52090"/>
              </p:ext>
            </p:extLst>
          </p:nvPr>
        </p:nvGraphicFramePr>
        <p:xfrm>
          <a:off x="3869961" y="4507850"/>
          <a:ext cx="407076" cy="37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0" imgW="139680" imgH="126720" progId="Equation.DSMT4">
                  <p:embed/>
                </p:oleObj>
              </mc:Choice>
              <mc:Fallback>
                <p:oleObj name="Equation" r:id="rId10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69961" y="4507850"/>
                        <a:ext cx="407076" cy="37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478E3F42-7339-4AD5-8377-7B845224E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39993"/>
              </p:ext>
            </p:extLst>
          </p:nvPr>
        </p:nvGraphicFramePr>
        <p:xfrm>
          <a:off x="4792232" y="4443473"/>
          <a:ext cx="407076" cy="59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3711266-20C4-43BB-B4B9-597B70EDE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2232" y="4443473"/>
                        <a:ext cx="407076" cy="59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66E5FE-05A6-461C-BB92-0E811CA4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16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95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 the Ellipse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E0BFF5-9CC6-48CD-B57D-394E69ADC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73" y="2754775"/>
            <a:ext cx="5480995" cy="2847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77723E-C0E0-4187-B90F-4DBEAA1F0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4" y="2097079"/>
            <a:ext cx="5349704" cy="4267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D248682-3E3F-4EE4-A454-4B4D99AE7467}"/>
              </a:ext>
            </a:extLst>
          </p:cNvPr>
          <p:cNvSpPr txBox="1"/>
          <p:nvPr/>
        </p:nvSpPr>
        <p:spPr>
          <a:xfrm>
            <a:off x="590157" y="1681581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Formulate the ellipse: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99349C-A29E-4718-B718-147880D8DA16}"/>
              </a:ext>
            </a:extLst>
          </p:cNvPr>
          <p:cNvSpPr txBox="1"/>
          <p:nvPr/>
        </p:nvSpPr>
        <p:spPr>
          <a:xfrm>
            <a:off x="590157" y="2876641"/>
            <a:ext cx="550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the ellipse through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square fitting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than 5 points on the ellipse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beginning of driving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1EBF87-A7E6-4C02-94AC-5EDFFF0DA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510" y="1952683"/>
            <a:ext cx="4839119" cy="72396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0A2B38-3628-4AD8-BD39-883284FA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17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09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Estimate Steering Wheel Angle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E667EB-6061-43C6-9F4D-262D32F42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5" y="2185769"/>
            <a:ext cx="6570465" cy="26801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7C1351-5DE0-422D-9A36-81F22046930C}"/>
              </a:ext>
            </a:extLst>
          </p:cNvPr>
          <p:cNvSpPr txBox="1"/>
          <p:nvPr/>
        </p:nvSpPr>
        <p:spPr>
          <a:xfrm>
            <a:off x="590157" y="1788261"/>
            <a:ext cx="55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the origin: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171046-34AF-4226-9A36-8343E4C11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72" y="2303625"/>
            <a:ext cx="3871295" cy="7849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A8BAA5-7EC4-40C9-A19E-DCD2CEEF8975}"/>
              </a:ext>
            </a:extLst>
          </p:cNvPr>
          <p:cNvSpPr txBox="1"/>
          <p:nvPr/>
        </p:nvSpPr>
        <p:spPr>
          <a:xfrm>
            <a:off x="590157" y="3525860"/>
            <a:ext cx="550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steering wheel angle leveraging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angles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01C5A6-FAEA-47EF-8CA2-FC53CAA7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18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844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D3F7C7-CF38-4E82-9E82-CE95859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19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85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Motivation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77BFEB-24D9-474D-B55B-F8C5C254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82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 Setup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AE7846-A85B-484E-B226-53C68BE9C633}"/>
              </a:ext>
            </a:extLst>
          </p:cNvPr>
          <p:cNvSpPr txBox="1"/>
          <p:nvPr/>
        </p:nvSpPr>
        <p:spPr>
          <a:xfrm>
            <a:off x="474938" y="1222276"/>
            <a:ext cx="677458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Dataset:</a:t>
            </a: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volunteer drivers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own vehicles;</a:t>
            </a: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installing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smartphones;</a:t>
            </a: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truth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collected by a special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T-box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shown on the right;</a:t>
            </a: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the steering angle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turns;</a:t>
            </a: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weeks: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May, 2017 to 25th June, 2017;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5001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for evaluation.</a:t>
            </a:r>
          </a:p>
          <a:p>
            <a:pPr>
              <a:lnSpc>
                <a:spcPts val="2600"/>
              </a:lnSpc>
              <a:buClr>
                <a:schemeClr val="accent5"/>
              </a:buClr>
            </a:pPr>
            <a:endParaRPr lang="en-US" altLang="zh-CN" sz="2400" dirty="0"/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Clr>
                <a:schemeClr val="accent5"/>
              </a:buClr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F08D6B-9E1C-4E57-A9A5-65FCF27C4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6" y="3124201"/>
            <a:ext cx="3995093" cy="27431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53265D-CA58-431B-AC04-4015A3215ED2}"/>
              </a:ext>
            </a:extLst>
          </p:cNvPr>
          <p:cNvSpPr txBox="1"/>
          <p:nvPr/>
        </p:nvSpPr>
        <p:spPr>
          <a:xfrm>
            <a:off x="7387792" y="1689469"/>
            <a:ext cx="371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Pixel, HTC U Ultra, Samsung Galaxy S6, LG G4 and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Huangwei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4506C9-6EE8-49E8-8F00-ED797780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20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67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Steering Monitoring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10E43A-0D4E-47BC-A9BE-C2400D7F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62" y="2178276"/>
            <a:ext cx="4394847" cy="342984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D48BF45-14B9-484E-BD73-A329C15944E8}"/>
              </a:ext>
            </a:extLst>
          </p:cNvPr>
          <p:cNvSpPr txBox="1"/>
          <p:nvPr/>
        </p:nvSpPr>
        <p:spPr>
          <a:xfrm>
            <a:off x="2651086" y="1630099"/>
            <a:ext cx="963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to different methods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B464AA7-65DE-42EF-939F-A283789E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21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1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Steering Monitoring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1CC60D-EBD5-41BC-AACB-E69D7B043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8921"/>
            <a:ext cx="4603364" cy="34742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0AE4ED-3370-42C6-A55C-E4D562BFE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48" y="2378921"/>
            <a:ext cx="4603364" cy="33568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353D2A8-45A0-4326-8061-64487EF6B17A}"/>
              </a:ext>
            </a:extLst>
          </p:cNvPr>
          <p:cNvSpPr txBox="1"/>
          <p:nvPr/>
        </p:nvSpPr>
        <p:spPr>
          <a:xfrm>
            <a:off x="457200" y="1310640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steering maneuvers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DDDBAE-4BBE-45EB-A8B2-3EF709C3C179}"/>
              </a:ext>
            </a:extLst>
          </p:cNvPr>
          <p:cNvSpPr txBox="1"/>
          <p:nvPr/>
        </p:nvSpPr>
        <p:spPr>
          <a:xfrm>
            <a:off x="6220062" y="1310639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smartphone locations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1CCD62-9693-4B8A-8E35-76622DAF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22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436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E9A1E1-5A8D-4DEE-AB6E-E4691470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23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65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3ECEE0-BA26-4B29-8617-61AF38695AB0}"/>
              </a:ext>
            </a:extLst>
          </p:cNvPr>
          <p:cNvSpPr txBox="1"/>
          <p:nvPr/>
        </p:nvSpPr>
        <p:spPr>
          <a:xfrm>
            <a:off x="710822" y="1413063"/>
            <a:ext cx="9352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steering tracking system,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through a smartphone App 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devices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smartphone –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additional hardware</a:t>
            </a:r>
          </a:p>
          <a:p>
            <a:pPr marL="742950" lvl="1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feasible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off-the-shelf smartphones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the viability through experiments in real driving environments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SteerTrack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an average total accuracy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4.61 degree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estimating the rotation angle of steering wheel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 the limitation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 location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E9DB9B-FB44-4E04-A7C4-7924E72E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24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20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1319392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Thank you!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2F396BA-B3BB-435B-B667-97B444E912EB}"/>
              </a:ext>
            </a:extLst>
          </p:cNvPr>
          <p:cNvSpPr/>
          <p:nvPr/>
        </p:nvSpPr>
        <p:spPr>
          <a:xfrm>
            <a:off x="5" y="3298297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Q &amp; A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FF224-1B74-4163-9CFE-A540299B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25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61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Monitoring Systems for Driving Safety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FFDE14-0BFB-4065-AF31-CB60DC6C7E52}"/>
              </a:ext>
            </a:extLst>
          </p:cNvPr>
          <p:cNvSpPr txBox="1"/>
          <p:nvPr/>
        </p:nvSpPr>
        <p:spPr>
          <a:xfrm>
            <a:off x="960698" y="1087365"/>
            <a:ext cx="65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dynamics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D50B47-BF06-4904-AE64-03F488FE093D}"/>
              </a:ext>
            </a:extLst>
          </p:cNvPr>
          <p:cNvSpPr txBox="1"/>
          <p:nvPr/>
        </p:nvSpPr>
        <p:spPr>
          <a:xfrm>
            <a:off x="960698" y="3565144"/>
            <a:ext cx="65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behaviors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6AF968-1FD1-4E9D-AA72-B4AF174D1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10" y="1800708"/>
            <a:ext cx="3255463" cy="166978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C54C1DA-5D8D-47E5-8DC0-C372F776BAB7}"/>
              </a:ext>
            </a:extLst>
          </p:cNvPr>
          <p:cNvSpPr/>
          <p:nvPr/>
        </p:nvSpPr>
        <p:spPr>
          <a:xfrm>
            <a:off x="5937811" y="1545743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50E5920-D416-4B67-A8D7-7183AF6E4310}"/>
              </a:ext>
            </a:extLst>
          </p:cNvPr>
          <p:cNvSpPr/>
          <p:nvPr/>
        </p:nvSpPr>
        <p:spPr>
          <a:xfrm>
            <a:off x="5937811" y="2093826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3758FA9-0274-4DF1-9CB5-DFA00A22AB23}"/>
              </a:ext>
            </a:extLst>
          </p:cNvPr>
          <p:cNvSpPr/>
          <p:nvPr/>
        </p:nvSpPr>
        <p:spPr>
          <a:xfrm>
            <a:off x="5937809" y="2645552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Lane-changing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C63FE81-5711-4827-9E5C-6F5CBAFFC3C9}"/>
              </a:ext>
            </a:extLst>
          </p:cNvPr>
          <p:cNvSpPr/>
          <p:nvPr/>
        </p:nvSpPr>
        <p:spPr>
          <a:xfrm>
            <a:off x="5937809" y="3196516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6F9E9FF-43A7-48D3-B719-C22F4D0072E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281473" y="1749480"/>
            <a:ext cx="656338" cy="751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8008048-CA0C-4C8E-9CAD-AC09759F0B8E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5281473" y="2297563"/>
            <a:ext cx="656338" cy="338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EBE0F5E-941B-4F63-9FA4-308B992BDA96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281471" y="2779090"/>
            <a:ext cx="656338" cy="70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1D78121-B7A5-4448-9D47-D5DF1F2E8F6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281473" y="2849289"/>
            <a:ext cx="656336" cy="550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8D402BF-9B67-431D-AD5E-9272D94985CC}"/>
              </a:ext>
            </a:extLst>
          </p:cNvPr>
          <p:cNvSpPr txBox="1"/>
          <p:nvPr/>
        </p:nvSpPr>
        <p:spPr>
          <a:xfrm>
            <a:off x="8272039" y="1528152"/>
            <a:ext cx="3580436" cy="17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/>
              <a:t>Main Problem: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limited in providing </a:t>
            </a:r>
            <a:r>
              <a:rPr lang="en-US" altLang="zh-CN" sz="2400" dirty="0">
                <a:solidFill>
                  <a:srgbClr val="FF0000"/>
                </a:solidFill>
              </a:rPr>
              <a:t>time-sensitive</a:t>
            </a:r>
            <a:r>
              <a:rPr lang="en-US" altLang="zh-CN" sz="2400" dirty="0"/>
              <a:t> information</a:t>
            </a:r>
            <a:endParaRPr lang="zh-CN" altLang="en-US" sz="2400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FB6DBAA-DC67-40FC-AD2C-8214EB1D5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862" y="4103283"/>
            <a:ext cx="3343609" cy="1800921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686A008-ED79-43AB-8FFB-AEA28A18815C}"/>
              </a:ext>
            </a:extLst>
          </p:cNvPr>
          <p:cNvSpPr/>
          <p:nvPr/>
        </p:nvSpPr>
        <p:spPr>
          <a:xfrm>
            <a:off x="5763748" y="4077858"/>
            <a:ext cx="1998783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0F7D3C2-A894-493D-87C6-5E6978DBCF0A}"/>
              </a:ext>
            </a:extLst>
          </p:cNvPr>
          <p:cNvSpPr/>
          <p:nvPr/>
        </p:nvSpPr>
        <p:spPr>
          <a:xfrm>
            <a:off x="5763748" y="4641145"/>
            <a:ext cx="1998784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0ABF19EE-2961-41BD-A812-482527A60361}"/>
              </a:ext>
            </a:extLst>
          </p:cNvPr>
          <p:cNvSpPr/>
          <p:nvPr/>
        </p:nvSpPr>
        <p:spPr>
          <a:xfrm>
            <a:off x="5763747" y="5171415"/>
            <a:ext cx="2006277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A3193931-FAD2-46D2-B8B4-7FBA80B5378F}"/>
              </a:ext>
            </a:extLst>
          </p:cNvPr>
          <p:cNvSpPr/>
          <p:nvPr/>
        </p:nvSpPr>
        <p:spPr>
          <a:xfrm>
            <a:off x="5763747" y="5695344"/>
            <a:ext cx="2006278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56E1287-00D5-44ED-A687-D91C7275C54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3784922" y="4281595"/>
            <a:ext cx="1978826" cy="111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F53CDA4-E689-4A45-A904-3EBF3D3509A8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981691" y="4562233"/>
            <a:ext cx="1782057" cy="2826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EAF33C3-AEF1-41BA-B6DA-D6846CFEE84A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3981691" y="4830057"/>
            <a:ext cx="1782056" cy="545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CB03BA2-2022-4081-A59C-E687258941C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653741" y="5048618"/>
            <a:ext cx="2110006" cy="850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BC61BEE1-6124-4B96-8C47-16441D842878}"/>
              </a:ext>
            </a:extLst>
          </p:cNvPr>
          <p:cNvSpPr txBox="1"/>
          <p:nvPr/>
        </p:nvSpPr>
        <p:spPr>
          <a:xfrm>
            <a:off x="7944665" y="3660083"/>
            <a:ext cx="3580436" cy="233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/>
              <a:t>Main Problem: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can not </a:t>
            </a:r>
            <a:r>
              <a:rPr lang="en-US" altLang="zh-CN" sz="2400" dirty="0">
                <a:solidFill>
                  <a:srgbClr val="FF0000"/>
                </a:solidFill>
              </a:rPr>
              <a:t>quantitatively</a:t>
            </a:r>
            <a:r>
              <a:rPr lang="en-US" altLang="zh-CN" sz="2400" dirty="0"/>
              <a:t> relate the behaviors of drivers to vehicle conditions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E2AC20-2B2A-4BB1-B3D4-A6EE178F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3</a:t>
            </a:fld>
            <a:r>
              <a:rPr lang="en-US" altLang="zh-CN"/>
              <a:t>/25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14F6E0-B70C-4D23-9F91-0F4657887BA5}"/>
              </a:ext>
            </a:extLst>
          </p:cNvPr>
          <p:cNvSpPr txBox="1"/>
          <p:nvPr/>
        </p:nvSpPr>
        <p:spPr>
          <a:xfrm>
            <a:off x="960696" y="1087364"/>
            <a:ext cx="65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dynamics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4D7B034-64B6-4E8E-8BC2-3730EB09A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08" y="1800707"/>
            <a:ext cx="3255463" cy="1669781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B410224-0702-45F3-93B7-498E00E96CA3}"/>
              </a:ext>
            </a:extLst>
          </p:cNvPr>
          <p:cNvCxnSpPr>
            <a:cxnSpLocks/>
          </p:cNvCxnSpPr>
          <p:nvPr/>
        </p:nvCxnSpPr>
        <p:spPr>
          <a:xfrm flipV="1">
            <a:off x="5281471" y="1749479"/>
            <a:ext cx="656338" cy="751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Steering Tracking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B4C39E-C669-435E-9D45-BDEE2F0E8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758" y="1585732"/>
            <a:ext cx="5436183" cy="305785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A800FD4-E884-4AED-8484-278832EA5D92}"/>
              </a:ext>
            </a:extLst>
          </p:cNvPr>
          <p:cNvSpPr/>
          <p:nvPr/>
        </p:nvSpPr>
        <p:spPr>
          <a:xfrm>
            <a:off x="427819" y="2203841"/>
            <a:ext cx="1998783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7F11C06-719C-4728-87E7-1ED1D6884686}"/>
              </a:ext>
            </a:extLst>
          </p:cNvPr>
          <p:cNvSpPr/>
          <p:nvPr/>
        </p:nvSpPr>
        <p:spPr>
          <a:xfrm>
            <a:off x="427819" y="2767128"/>
            <a:ext cx="1998784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27269C8-0915-4373-8F39-BDFC59B4B2CE}"/>
              </a:ext>
            </a:extLst>
          </p:cNvPr>
          <p:cNvSpPr/>
          <p:nvPr/>
        </p:nvSpPr>
        <p:spPr>
          <a:xfrm>
            <a:off x="427818" y="3297398"/>
            <a:ext cx="2006277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60F34F0-A1E8-4D5A-B091-7BD69240828E}"/>
              </a:ext>
            </a:extLst>
          </p:cNvPr>
          <p:cNvSpPr/>
          <p:nvPr/>
        </p:nvSpPr>
        <p:spPr>
          <a:xfrm>
            <a:off x="427818" y="3821327"/>
            <a:ext cx="2006278" cy="40747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79EE3B9-954D-40C2-B7C6-BA44777DBC27}"/>
              </a:ext>
            </a:extLst>
          </p:cNvPr>
          <p:cNvCxnSpPr>
            <a:stCxn id="7" idx="3"/>
          </p:cNvCxnSpPr>
          <p:nvPr/>
        </p:nvCxnSpPr>
        <p:spPr>
          <a:xfrm>
            <a:off x="2426602" y="2407578"/>
            <a:ext cx="772156" cy="49766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E39FE98-9ACF-47B1-8610-0ABD24946FDC}"/>
              </a:ext>
            </a:extLst>
          </p:cNvPr>
          <p:cNvCxnSpPr>
            <a:stCxn id="10" idx="3"/>
          </p:cNvCxnSpPr>
          <p:nvPr/>
        </p:nvCxnSpPr>
        <p:spPr>
          <a:xfrm>
            <a:off x="2426603" y="2970865"/>
            <a:ext cx="772155" cy="2597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7817F9E-7944-4692-8FDB-E0D211762796}"/>
              </a:ext>
            </a:extLst>
          </p:cNvPr>
          <p:cNvCxnSpPr>
            <a:stCxn id="11" idx="3"/>
          </p:cNvCxnSpPr>
          <p:nvPr/>
        </p:nvCxnSpPr>
        <p:spPr>
          <a:xfrm flipV="1">
            <a:off x="2434095" y="3429000"/>
            <a:ext cx="764663" cy="721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C51D446-99AB-41CF-95FD-1253E67AB745}"/>
              </a:ext>
            </a:extLst>
          </p:cNvPr>
          <p:cNvCxnSpPr>
            <a:stCxn id="13" idx="3"/>
          </p:cNvCxnSpPr>
          <p:nvPr/>
        </p:nvCxnSpPr>
        <p:spPr>
          <a:xfrm flipV="1">
            <a:off x="2434096" y="3704871"/>
            <a:ext cx="764662" cy="32019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EF4B487-4969-4A3A-BCC6-9FEE6527713D}"/>
              </a:ext>
            </a:extLst>
          </p:cNvPr>
          <p:cNvSpPr/>
          <p:nvPr/>
        </p:nvSpPr>
        <p:spPr>
          <a:xfrm>
            <a:off x="9253491" y="2172764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Turning around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81D6CBD-A02C-407A-B7E4-F319083988EF}"/>
              </a:ext>
            </a:extLst>
          </p:cNvPr>
          <p:cNvSpPr/>
          <p:nvPr/>
        </p:nvSpPr>
        <p:spPr>
          <a:xfrm>
            <a:off x="9253491" y="2720847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2812B5C-89B5-4117-9A4B-DFA2E0807296}"/>
              </a:ext>
            </a:extLst>
          </p:cNvPr>
          <p:cNvSpPr/>
          <p:nvPr/>
        </p:nvSpPr>
        <p:spPr>
          <a:xfrm>
            <a:off x="9253489" y="3272573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Lane-changing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7017734-9C84-4EEE-B0D3-88B837F383B5}"/>
              </a:ext>
            </a:extLst>
          </p:cNvPr>
          <p:cNvSpPr/>
          <p:nvPr/>
        </p:nvSpPr>
        <p:spPr>
          <a:xfrm>
            <a:off x="9253489" y="3823537"/>
            <a:ext cx="2334227" cy="40747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54DFF86-1F48-4630-A1D8-B9B5516E4459}"/>
              </a:ext>
            </a:extLst>
          </p:cNvPr>
          <p:cNvCxnSpPr>
            <a:endCxn id="19" idx="1"/>
          </p:cNvCxnSpPr>
          <p:nvPr/>
        </p:nvCxnSpPr>
        <p:spPr>
          <a:xfrm flipV="1">
            <a:off x="8634941" y="2376501"/>
            <a:ext cx="618550" cy="3906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24F96E9-2277-4C11-815F-4C2CFB8A4E86}"/>
              </a:ext>
            </a:extLst>
          </p:cNvPr>
          <p:cNvCxnSpPr>
            <a:stCxn id="2" idx="3"/>
            <a:endCxn id="20" idx="1"/>
          </p:cNvCxnSpPr>
          <p:nvPr/>
        </p:nvCxnSpPr>
        <p:spPr>
          <a:xfrm flipV="1">
            <a:off x="8634941" y="2924584"/>
            <a:ext cx="618550" cy="1900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E12ED88-36FA-4549-B89F-3FC9FB8F3F08}"/>
              </a:ext>
            </a:extLst>
          </p:cNvPr>
          <p:cNvCxnSpPr>
            <a:endCxn id="21" idx="1"/>
          </p:cNvCxnSpPr>
          <p:nvPr/>
        </p:nvCxnSpPr>
        <p:spPr>
          <a:xfrm flipV="1">
            <a:off x="8634940" y="3476310"/>
            <a:ext cx="618549" cy="248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09ACA9E-63D2-4FCA-B65F-6A2F70F9F644}"/>
              </a:ext>
            </a:extLst>
          </p:cNvPr>
          <p:cNvCxnSpPr>
            <a:endCxn id="22" idx="1"/>
          </p:cNvCxnSpPr>
          <p:nvPr/>
        </p:nvCxnSpPr>
        <p:spPr>
          <a:xfrm>
            <a:off x="8634941" y="3850982"/>
            <a:ext cx="618548" cy="1762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157EB2FC-58DE-402C-B650-6AA0BBA27F40}"/>
              </a:ext>
            </a:extLst>
          </p:cNvPr>
          <p:cNvSpPr/>
          <p:nvPr/>
        </p:nvSpPr>
        <p:spPr>
          <a:xfrm>
            <a:off x="2590331" y="5138471"/>
            <a:ext cx="2134069" cy="407473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Over-Steering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461CAEEE-561B-4579-88A8-CC299F55C2AD}"/>
              </a:ext>
            </a:extLst>
          </p:cNvPr>
          <p:cNvSpPr/>
          <p:nvPr/>
        </p:nvSpPr>
        <p:spPr>
          <a:xfrm>
            <a:off x="4966266" y="5138471"/>
            <a:ext cx="2259462" cy="407473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Under-Steering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17EC65B0-5281-42C9-BB40-602073982938}"/>
              </a:ext>
            </a:extLst>
          </p:cNvPr>
          <p:cNvSpPr/>
          <p:nvPr/>
        </p:nvSpPr>
        <p:spPr>
          <a:xfrm>
            <a:off x="7505209" y="5123561"/>
            <a:ext cx="1279976" cy="407473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2C9C42F-7780-499C-98D2-F9C8A81DBFB8}"/>
              </a:ext>
            </a:extLst>
          </p:cNvPr>
          <p:cNvSpPr txBox="1"/>
          <p:nvPr/>
        </p:nvSpPr>
        <p:spPr>
          <a:xfrm>
            <a:off x="266218" y="1331089"/>
            <a:ext cx="293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behaviors</a:t>
            </a:r>
            <a:endParaRPr lang="zh-CN" altLang="en-US" sz="28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188AA95-4AEE-4321-A0DC-4386EEB4D6C1}"/>
              </a:ext>
            </a:extLst>
          </p:cNvPr>
          <p:cNvSpPr txBox="1"/>
          <p:nvPr/>
        </p:nvSpPr>
        <p:spPr>
          <a:xfrm>
            <a:off x="8954332" y="1431178"/>
            <a:ext cx="293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dynamics</a:t>
            </a:r>
            <a:endParaRPr lang="zh-CN" altLang="en-US" sz="2800" dirty="0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2EFFC5E-294B-4FE3-87A8-0A466055E3D2}"/>
              </a:ext>
            </a:extLst>
          </p:cNvPr>
          <p:cNvCxnSpPr>
            <a:endCxn id="39" idx="0"/>
          </p:cNvCxnSpPr>
          <p:nvPr/>
        </p:nvCxnSpPr>
        <p:spPr>
          <a:xfrm flipH="1">
            <a:off x="3657366" y="4643585"/>
            <a:ext cx="706290" cy="49488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9365D69-8AD4-46A5-AB23-548318117C4E}"/>
              </a:ext>
            </a:extLst>
          </p:cNvPr>
          <p:cNvCxnSpPr>
            <a:endCxn id="40" idx="0"/>
          </p:cNvCxnSpPr>
          <p:nvPr/>
        </p:nvCxnSpPr>
        <p:spPr>
          <a:xfrm flipH="1">
            <a:off x="6095997" y="4643585"/>
            <a:ext cx="3" cy="49488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3C1CD182-9741-4DC9-835E-0C7339589A67}"/>
              </a:ext>
            </a:extLst>
          </p:cNvPr>
          <p:cNvCxnSpPr>
            <a:endCxn id="41" idx="0"/>
          </p:cNvCxnSpPr>
          <p:nvPr/>
        </p:nvCxnSpPr>
        <p:spPr>
          <a:xfrm>
            <a:off x="7505209" y="4643585"/>
            <a:ext cx="639988" cy="47997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ED4E7912-7B0F-48A6-B376-9E7C789187EC}"/>
              </a:ext>
            </a:extLst>
          </p:cNvPr>
          <p:cNvSpPr txBox="1"/>
          <p:nvPr/>
        </p:nvSpPr>
        <p:spPr>
          <a:xfrm>
            <a:off x="292956" y="4552319"/>
            <a:ext cx="342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Information</a:t>
            </a:r>
            <a:endParaRPr lang="zh-CN" altLang="en-US" sz="28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E47173-373F-419E-9B40-2C120E4D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4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97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6E4DB2-286D-4D66-9577-708879AE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5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81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Basic Idea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E71D9B-A53D-4048-A61F-436FB6695032}"/>
              </a:ext>
            </a:extLst>
          </p:cNvPr>
          <p:cNvSpPr txBox="1"/>
          <p:nvPr/>
        </p:nvSpPr>
        <p:spPr>
          <a:xfrm>
            <a:off x="150470" y="1212280"/>
            <a:ext cx="737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Leverage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track movements of the a driver’s hands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Estimate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hands trajectory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D0767A-1E8F-48D0-933D-0E25050F3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11" y="2997390"/>
            <a:ext cx="2919689" cy="29118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0F66AC-72D2-4152-A494-0F663EAAC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11" y="3001576"/>
            <a:ext cx="5313719" cy="29076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6C7DEC-F0F9-485B-B851-2AA1C262F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83" y="3014681"/>
            <a:ext cx="5902167" cy="291184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9699635-1561-47F6-ABF5-3F30FBB6804B}"/>
              </a:ext>
            </a:extLst>
          </p:cNvPr>
          <p:cNvSpPr txBox="1"/>
          <p:nvPr/>
        </p:nvSpPr>
        <p:spPr>
          <a:xfrm>
            <a:off x="7523544" y="2294430"/>
            <a:ext cx="4201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Problems: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/>
              <a:t>Acoustic signals suffers from </a:t>
            </a:r>
            <a:r>
              <a:rPr lang="en-US" altLang="zh-CN" sz="2400" dirty="0">
                <a:solidFill>
                  <a:srgbClr val="FF0000"/>
                </a:solidFill>
              </a:rPr>
              <a:t>multi-path</a:t>
            </a:r>
            <a:r>
              <a:rPr lang="en-US" altLang="zh-CN" sz="2400" dirty="0"/>
              <a:t> in real driving environments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/>
              <a:t>Drivers have </a:t>
            </a:r>
            <a:r>
              <a:rPr lang="en-US" altLang="zh-CN" sz="2400" dirty="0">
                <a:solidFill>
                  <a:srgbClr val="FF0000"/>
                </a:solidFill>
              </a:rPr>
              <a:t>different steering maneuvers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/>
              <a:t>The steering wheel and the smartphone are </a:t>
            </a:r>
            <a:r>
              <a:rPr lang="en-US" altLang="zh-CN" sz="2400" dirty="0">
                <a:solidFill>
                  <a:srgbClr val="FF0000"/>
                </a:solidFill>
              </a:rPr>
              <a:t>not in the same plane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FA90C3-BA1D-4118-A23E-2F2F2478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6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2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Architecture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6111B6-CD7B-46DB-94AC-8A553CBD1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4" y="1301767"/>
            <a:ext cx="9745883" cy="42772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FD3530-DCD1-4ACD-9FA0-73E4E578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7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27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B9ED33-99F8-4075-A0B3-21460224B585}"/>
              </a:ext>
            </a:extLst>
          </p:cNvPr>
          <p:cNvSpPr txBox="1"/>
          <p:nvPr/>
        </p:nvSpPr>
        <p:spPr>
          <a:xfrm>
            <a:off x="1051034" y="1439917"/>
            <a:ext cx="9858704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Design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Signals Processing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Movement Tracking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Angle Estimation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07110E-A4FF-465A-A701-95071D47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8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65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1C4BB3B-EAFE-43DC-B7DA-8DA85BC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096"/>
            <a:ext cx="3100552" cy="919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CAB5D-45EC-4609-9B61-6AD528CC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3" y="5909230"/>
            <a:ext cx="3100552" cy="94876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E3BC3-2112-4573-A981-A95A2667C5DC}"/>
              </a:ext>
            </a:extLst>
          </p:cNvPr>
          <p:cNvSpPr/>
          <p:nvPr/>
        </p:nvSpPr>
        <p:spPr>
          <a:xfrm>
            <a:off x="0" y="-17885"/>
            <a:ext cx="12191995" cy="919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Acoustic Signal Design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1F4CDD-D6F7-421D-A86F-579B05794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77" y="1804920"/>
            <a:ext cx="7683228" cy="25355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3B98D36-985F-4086-A0C9-2D6FCBFF7372}"/>
              </a:ext>
            </a:extLst>
          </p:cNvPr>
          <p:cNvSpPr txBox="1"/>
          <p:nvPr/>
        </p:nvSpPr>
        <p:spPr>
          <a:xfrm>
            <a:off x="520861" y="1573320"/>
            <a:ext cx="51106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Transmitting End: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Prefix (CP)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End: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pair of sliding windows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the Symbol Time Offset(STO)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4A9A81-CFAE-46AF-9DFB-83488145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5EC-FB15-45E7-A5C0-6CDB227DFBF1}" type="slidenum">
              <a:rPr lang="zh-CN" altLang="en-US" smtClean="0"/>
              <a:pPr/>
              <a:t>9</a:t>
            </a:fld>
            <a:r>
              <a:rPr lang="en-US" altLang="zh-CN"/>
              <a:t>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022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2174</Words>
  <Application>Microsoft Office PowerPoint</Application>
  <PresentationFormat>宽屏</PresentationFormat>
  <Paragraphs>319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Arial</vt:lpstr>
      <vt:lpstr>Calibri Light</vt:lpstr>
      <vt:lpstr>Times New Roman</vt:lpstr>
      <vt:lpstr>Wingdings</vt:lpstr>
      <vt:lpstr>Office 主题​​</vt:lpstr>
      <vt:lpstr>Equation</vt:lpstr>
      <vt:lpstr>SteerTrack: Acoustic-based Device-free Steering Tracking Leveraging Smartphones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SteerTrack: Acoustic-based Device-free Steering Tracking Leveraging Smartphones</dc:title>
  <dc:creator>564358660@qq.com</dc:creator>
  <cp:lastModifiedBy>564358660@qq.com</cp:lastModifiedBy>
  <cp:revision>73</cp:revision>
  <dcterms:created xsi:type="dcterms:W3CDTF">2018-06-04T01:41:11Z</dcterms:created>
  <dcterms:modified xsi:type="dcterms:W3CDTF">2018-06-09T15:39:11Z</dcterms:modified>
</cp:coreProperties>
</file>