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433" r:id="rId2"/>
    <p:sldId id="447" r:id="rId3"/>
    <p:sldId id="485" r:id="rId4"/>
    <p:sldId id="453" r:id="rId5"/>
    <p:sldId id="479" r:id="rId6"/>
    <p:sldId id="480" r:id="rId7"/>
    <p:sldId id="462" r:id="rId8"/>
    <p:sldId id="481" r:id="rId9"/>
    <p:sldId id="482" r:id="rId10"/>
    <p:sldId id="478" r:id="rId11"/>
    <p:sldId id="464" r:id="rId12"/>
    <p:sldId id="487" r:id="rId13"/>
    <p:sldId id="486" r:id="rId14"/>
    <p:sldId id="465" r:id="rId15"/>
    <p:sldId id="483" r:id="rId16"/>
    <p:sldId id="470" r:id="rId17"/>
    <p:sldId id="472" r:id="rId18"/>
    <p:sldId id="475" r:id="rId19"/>
    <p:sldId id="296"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82DA"/>
    <a:srgbClr val="00B050"/>
    <a:srgbClr val="03AD53"/>
    <a:srgbClr val="92D050"/>
    <a:srgbClr val="CF645A"/>
    <a:srgbClr val="00B0F0"/>
    <a:srgbClr val="FFC000"/>
    <a:srgbClr val="FF0000"/>
    <a:srgbClr val="A9D18E"/>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2" autoAdjust="0"/>
    <p:restoredTop sz="62730" autoAdjust="0"/>
  </p:normalViewPr>
  <p:slideViewPr>
    <p:cSldViewPr snapToGrid="0">
      <p:cViewPr varScale="1">
        <p:scale>
          <a:sx n="43" d="100"/>
          <a:sy n="43" d="100"/>
        </p:scale>
        <p:origin x="1972"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E7936-777D-46AD-9D23-3D7559F3626C}" type="datetimeFigureOut">
              <a:rPr lang="zh-CN" altLang="en-US" smtClean="0"/>
              <a:t>2018/6/13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6DC9C-39FB-43D1-8CD3-31EC41339FE7}" type="slidenum">
              <a:rPr lang="zh-CN" altLang="en-US" smtClean="0"/>
              <a:t>‹#›</a:t>
            </a:fld>
            <a:endParaRPr lang="zh-CN" altLang="en-US"/>
          </a:p>
        </p:txBody>
      </p:sp>
    </p:spTree>
    <p:extLst>
      <p:ext uri="{BB962C8B-B14F-4D97-AF65-F5344CB8AC3E}">
        <p14:creationId xmlns:p14="http://schemas.microsoft.com/office/powerpoint/2010/main" val="405846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1371600" y="1143000"/>
            <a:ext cx="4114800" cy="3086100"/>
          </a:xfrm>
          <a:ln/>
        </p:spPr>
      </p:sp>
      <p:sp>
        <p:nvSpPr>
          <p:cNvPr id="450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zh-CN" dirty="0" smtClean="0">
                <a:latin typeface="Arial" charset="0"/>
              </a:rPr>
              <a:t>Good</a:t>
            </a:r>
            <a:r>
              <a:rPr lang="en-US" altLang="zh-CN" baseline="0" dirty="0" smtClean="0">
                <a:latin typeface="Arial" charset="0"/>
              </a:rPr>
              <a:t> afternoon, everyone. My name is Xingyu Chen. From Nanjing university, China. </a:t>
            </a:r>
          </a:p>
          <a:p>
            <a:pPr eaLnBrk="1" hangingPunct="1"/>
            <a:r>
              <a:rPr lang="en-US" altLang="zh-CN" baseline="0" dirty="0" smtClean="0">
                <a:latin typeface="Arial" charset="0"/>
              </a:rPr>
              <a:t>Thank you for attending my presentation. Our work is combating Tag Cloning with COTS RFID Devices. </a:t>
            </a:r>
          </a:p>
          <a:p>
            <a:pPr eaLnBrk="1" hangingPunct="1"/>
            <a:endParaRPr lang="en-US" altLang="zh-CN" baseline="0" dirty="0" smtClean="0">
              <a:latin typeface="Arial" charset="0"/>
            </a:endParaRPr>
          </a:p>
          <a:p>
            <a:endParaRPr lang="zh-CN" altLang="en-US" dirty="0" smtClean="0"/>
          </a:p>
        </p:txBody>
      </p:sp>
      <p:sp>
        <p:nvSpPr>
          <p:cNvPr id="450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eaLnBrk="1" hangingPunct="1"/>
            <a:fld id="{30D97B23-1A8F-4600-8ED4-C425E2BE7363}" type="slidenum">
              <a:rPr lang="en-US" altLang="zh-CN" i="0" smtClean="0"/>
              <a:pPr eaLnBrk="1" hangingPunct="1"/>
              <a:t>1</a:t>
            </a:fld>
            <a:endParaRPr lang="en-US" altLang="zh-CN" i="0" smtClean="0"/>
          </a:p>
        </p:txBody>
      </p:sp>
    </p:spTree>
    <p:extLst>
      <p:ext uri="{BB962C8B-B14F-4D97-AF65-F5344CB8AC3E}">
        <p14:creationId xmlns:p14="http://schemas.microsoft.com/office/powerpoint/2010/main" val="260361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10</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Clearly, there are five points that</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have much higher weight than other points. This result is just the same as the ground truth. </a:t>
            </a:r>
          </a:p>
          <a:p>
            <a:endParaRPr lang="en-US" altLang="zh-CN"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65275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11</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Than we discuss the dynamic scene</a:t>
            </a:r>
          </a:p>
        </p:txBody>
      </p:sp>
    </p:spTree>
    <p:extLst>
      <p:ext uri="{BB962C8B-B14F-4D97-AF65-F5344CB8AC3E}">
        <p14:creationId xmlns:p14="http://schemas.microsoft.com/office/powerpoint/2010/main" val="403100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12</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Consider two still tags and two moving tags. As shown in this figure, it</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seems that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the data are much chaotic. But</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t</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here are two clues can help us deal with the dynamic scene. First, the data from static tags still have high density, we can find the number of static tags by the above density based algorithm. Second, for moving tags, the physical layer data from one tag are continues</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in the time domain</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With these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observations,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we try to respectively count the number of still tags and moving tags.</a:t>
            </a:r>
          </a:p>
        </p:txBody>
      </p:sp>
    </p:spTree>
    <p:extLst>
      <p:ext uri="{BB962C8B-B14F-4D97-AF65-F5344CB8AC3E}">
        <p14:creationId xmlns:p14="http://schemas.microsoft.com/office/powerpoint/2010/main" val="95870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13</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We first try to get the number of still tags. The left is the weight from a long run. We can see that only one point has much higher weight but the ground truth is two. This mistake is cased by the impact of the chaotic data from moving tags. To lower this impact, we run our method in a short time window. In this case, All centers have been chosen but there are many noise points from</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moving tags. In</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experiment, we find the centers’</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positions of all windows are close to each other,</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the points occur in all time windows will be treated as centers. Now, we are able to get the number of still tags by counting cluster centers.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We remove the points around these centers. The data remain are all from moving tags</a:t>
            </a:r>
          </a:p>
        </p:txBody>
      </p:sp>
    </p:spTree>
    <p:extLst>
      <p:ext uri="{BB962C8B-B14F-4D97-AF65-F5344CB8AC3E}">
        <p14:creationId xmlns:p14="http://schemas.microsoft.com/office/powerpoint/2010/main" val="427691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14</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Than we try to get the number of moving tags. We further take the time into account and build 3D RSSI-phase figure. From this figure, we can find that the data from one moving tag form a chain in this space. We can get the number of moving tags by counting the number of chains.</a:t>
            </a:r>
          </a:p>
        </p:txBody>
      </p:sp>
    </p:spTree>
    <p:extLst>
      <p:ext uri="{BB962C8B-B14F-4D97-AF65-F5344CB8AC3E}">
        <p14:creationId xmlns:p14="http://schemas.microsoft.com/office/powerpoint/2010/main" val="414049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15</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We next use an algorithm to get these chains. The</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basic idea is using all reachable points to form a chain.</a:t>
            </a:r>
            <a:endParaRPr lang="en-US" altLang="zh-CN" sz="1200" b="0" i="0" u="none" strike="noStrike" kern="1200" baseline="0" dirty="0" smtClean="0">
              <a:solidFill>
                <a:schemeClr val="tx1"/>
              </a:solidFill>
              <a:latin typeface="+mn-lt"/>
              <a:ea typeface="+mn-ea"/>
              <a:cs typeface="+mn-cs"/>
            </a:endParaRPr>
          </a:p>
          <a:p>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However,</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By this way, more chains will be provided than ground truth</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This mistake is cased by the data jump. To handle this problem, We connect the chains if their start time and end time are connected to each other. After this process, we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can get</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the number of moving tags and finally get the number of clone tags in dynamic scene</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a:t>
            </a:r>
          </a:p>
        </p:txBody>
      </p:sp>
    </p:spTree>
    <p:extLst>
      <p:ext uri="{BB962C8B-B14F-4D97-AF65-F5344CB8AC3E}">
        <p14:creationId xmlns:p14="http://schemas.microsoft.com/office/powerpoint/2010/main" val="262431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16</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This is the deployment of our work. We use the rotary table and sliding rail to change the motion of tags.</a:t>
            </a:r>
          </a:p>
        </p:txBody>
      </p:sp>
    </p:spTree>
    <p:extLst>
      <p:ext uri="{BB962C8B-B14F-4D97-AF65-F5344CB8AC3E}">
        <p14:creationId xmlns:p14="http://schemas.microsoft.com/office/powerpoint/2010/main" val="287351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17</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4139525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Now we conclude our work. </a:t>
            </a:r>
            <a:endParaRPr lang="zh-CN" altLang="en-US" sz="1200" b="0" kern="1200" spc="-50" dirty="0">
              <a:solidFill>
                <a:srgbClr val="156CA6"/>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灯片编号占位符 3"/>
          <p:cNvSpPr>
            <a:spLocks noGrp="1"/>
          </p:cNvSpPr>
          <p:nvPr>
            <p:ph type="sldNum" sz="quarter" idx="10"/>
          </p:nvPr>
        </p:nvSpPr>
        <p:spPr/>
        <p:txBody>
          <a:bodyPr/>
          <a:lstStyle/>
          <a:p>
            <a:fld id="{7ED6DC9C-39FB-43D1-8CD3-31EC41339FE7}" type="slidenum">
              <a:rPr lang="zh-CN" altLang="en-US" smtClean="0"/>
              <a:t>18</a:t>
            </a:fld>
            <a:endParaRPr lang="zh-CN" altLang="en-US"/>
          </a:p>
        </p:txBody>
      </p:sp>
    </p:spTree>
    <p:extLst>
      <p:ext uri="{BB962C8B-B14F-4D97-AF65-F5344CB8AC3E}">
        <p14:creationId xmlns:p14="http://schemas.microsoft.com/office/powerpoint/2010/main" val="401226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1E788564-615A-46FA-B330-2A8A05BBE3ED}" type="slidenum">
              <a:rPr lang="en-US" altLang="zh-CN">
                <a:latin typeface="Arial" panose="020B0604020202020204" pitchFamily="34" charset="0"/>
              </a:rPr>
              <a:pPr eaLnBrk="1" hangingPunct="1"/>
              <a:t>19</a:t>
            </a:fld>
            <a:endParaRPr lang="en-US" altLang="zh-CN">
              <a:latin typeface="Arial" panose="020B0604020202020204" pitchFamily="34" charset="0"/>
            </a:endParaRPr>
          </a:p>
        </p:txBody>
      </p:sp>
      <p:sp>
        <p:nvSpPr>
          <p:cNvPr id="109571" name="Rectangle 2"/>
          <p:cNvSpPr>
            <a:spLocks noGrp="1" noRot="1" noChangeAspect="1" noChangeArrowheads="1" noTextEdit="1"/>
          </p:cNvSpPr>
          <p:nvPr>
            <p:ph type="sldImg"/>
          </p:nvPr>
        </p:nvSpPr>
        <p:spPr>
          <a:xfrm>
            <a:off x="1371600" y="1143000"/>
            <a:ext cx="4114800" cy="30861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panose="020B0604020202020204" pitchFamily="34" charset="0"/>
              </a:rPr>
              <a:t>My</a:t>
            </a:r>
            <a:r>
              <a:rPr lang="en-US" altLang="zh-CN" baseline="0" dirty="0" smtClean="0">
                <a:latin typeface="Arial" panose="020B0604020202020204" pitchFamily="34" charset="0"/>
              </a:rPr>
              <a:t> presentation is over. Thank you!</a:t>
            </a:r>
            <a:endParaRPr lang="en-US" altLang="zh-CN" dirty="0" smtClean="0">
              <a:latin typeface="Arial" panose="020B0604020202020204" pitchFamily="34" charset="0"/>
            </a:endParaRPr>
          </a:p>
        </p:txBody>
      </p:sp>
    </p:spTree>
    <p:extLst>
      <p:ext uri="{BB962C8B-B14F-4D97-AF65-F5344CB8AC3E}">
        <p14:creationId xmlns:p14="http://schemas.microsoft.com/office/powerpoint/2010/main" val="89086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2</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Tag cloning is one of the most common security attacks in RFID systems.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For example, if a tag is cloned in a supply chain, the fake tagged products may be treated as the true ones, which causes financial loss.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In another example, if a baby tag is cloned, the same data can also be reported by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clone tags even though the tagged baby leaves the room, which threaten baby security.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So, detecting tag cloning is very important. </a:t>
            </a:r>
          </a:p>
        </p:txBody>
      </p:sp>
    </p:spTree>
    <p:extLst>
      <p:ext uri="{BB962C8B-B14F-4D97-AF65-F5344CB8AC3E}">
        <p14:creationId xmlns:p14="http://schemas.microsoft.com/office/powerpoint/2010/main" val="165458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In Existing solutions,</a:t>
            </a:r>
            <a:r>
              <a:rPr lang="en-US" altLang="zh-CN" sz="1200" b="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they assume that the genuine tag and its clone tags will always reply in the same slot. By detecting the tag collision, the reader can find the clone tags.  However, in our experiments, we find that this assumption does not hold. In other words, they may reply in different slots.  This makes existing works failure to detect tag clone. </a:t>
            </a:r>
            <a:endParaRPr lang="en-US" altLang="zh-CN" sz="1200" b="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endParaRPr>
          </a:p>
          <a:p>
            <a:endParaRPr lang="zh-CN" altLang="en-US" dirty="0"/>
          </a:p>
        </p:txBody>
      </p:sp>
      <p:sp>
        <p:nvSpPr>
          <p:cNvPr id="4" name="灯片编号占位符 3"/>
          <p:cNvSpPr>
            <a:spLocks noGrp="1"/>
          </p:cNvSpPr>
          <p:nvPr>
            <p:ph type="sldNum" sz="quarter" idx="10"/>
          </p:nvPr>
        </p:nvSpPr>
        <p:spPr/>
        <p:txBody>
          <a:bodyPr/>
          <a:lstStyle/>
          <a:p>
            <a:fld id="{4F3C7351-DD4A-4F53-B68C-04C9E8CB1860}" type="slidenum">
              <a:rPr lang="zh-CN" altLang="en-US" smtClean="0"/>
              <a:t>3</a:t>
            </a:fld>
            <a:endParaRPr lang="zh-CN" altLang="en-US"/>
          </a:p>
        </p:txBody>
      </p:sp>
    </p:spTree>
    <p:extLst>
      <p:ext uri="{BB962C8B-B14F-4D97-AF65-F5344CB8AC3E}">
        <p14:creationId xmlns:p14="http://schemas.microsoft.com/office/powerpoint/2010/main" val="230665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4</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In this paper, we identify any clone tags with the commercial RFID devices.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We discuss two cases: still scene and dynamic scene. </a:t>
            </a:r>
          </a:p>
        </p:txBody>
      </p:sp>
    </p:spTree>
    <p:extLst>
      <p:ext uri="{BB962C8B-B14F-4D97-AF65-F5344CB8AC3E}">
        <p14:creationId xmlns:p14="http://schemas.microsoft.com/office/powerpoint/2010/main" val="22161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5</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The basic idea is that, although the application-layer data, such as tag ID, can be easily cloned, the physical-layer data (e.g., RSSI and RF phase) can hardly be done. As shown in these figures, different tags will have different phase values and RSSI even they are located at the same position. </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75453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6</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So we can use the RSSI and phase value to detect clone tags.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Consider one genuine tag and four clone tags. We plot their RSSI-Phase profile. As we can see, there are five clusters in this figure. We can use the classic clustering method to find the number of clusters, so does the number of tags.  </a:t>
            </a:r>
          </a:p>
          <a:p>
            <a:endParaRPr lang="en-US" altLang="zh-CN"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20333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7</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In density based clustering algorithm, the clusters are areas of high density.</a:t>
            </a:r>
            <a:r>
              <a:rPr lang="zh-CN" altLang="en-US"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We use the</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first</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function to get</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the</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density</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of each point. We take the point with the highest density in a cluster as the center. For example, A will be treated as the center of a cluster because it has the highest density. However, for the remaining points, C will be treated as a center. We cannot treat it as the center because A and C are too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close</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and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they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are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from </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same cluster. We than propose clustering distance to handle this problem. </a:t>
            </a:r>
          </a:p>
        </p:txBody>
      </p:sp>
    </p:spTree>
    <p:extLst>
      <p:ext uri="{BB962C8B-B14F-4D97-AF65-F5344CB8AC3E}">
        <p14:creationId xmlns:p14="http://schemas.microsoft.com/office/powerpoint/2010/main" val="169172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8</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For a point, the clustering distance is the minimum </a:t>
            </a:r>
            <a:r>
              <a:rPr lang="en-US" altLang="zh-CN" sz="1200" b="0" kern="1200" spc="-50" baseline="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distance between this point and the points with higher density</a:t>
            </a: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 In the above example, the clustering distance of point C is AC, this distance is very small and can lower the probability of c to be a center. </a:t>
            </a:r>
          </a:p>
        </p:txBody>
      </p:sp>
    </p:spTree>
    <p:extLst>
      <p:ext uri="{BB962C8B-B14F-4D97-AF65-F5344CB8AC3E}">
        <p14:creationId xmlns:p14="http://schemas.microsoft.com/office/powerpoint/2010/main" val="253748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erlin Sans FB Demi" panose="020E0802020502020306" pitchFamily="34" charset="0"/>
                <a:ea typeface="宋体" panose="02010600030101010101" pitchFamily="2" charset="-122"/>
              </a:defRPr>
            </a:lvl1pPr>
            <a:lvl2pPr marL="742950" indent="-285750" eaLnBrk="0" hangingPunct="0">
              <a:defRPr>
                <a:solidFill>
                  <a:schemeClr val="tx1"/>
                </a:solidFill>
                <a:latin typeface="Berlin Sans FB Demi" panose="020E0802020502020306" pitchFamily="34" charset="0"/>
                <a:ea typeface="宋体" panose="02010600030101010101" pitchFamily="2" charset="-122"/>
              </a:defRPr>
            </a:lvl2pPr>
            <a:lvl3pPr marL="1143000" indent="-228600" eaLnBrk="0" hangingPunct="0">
              <a:defRPr>
                <a:solidFill>
                  <a:schemeClr val="tx1"/>
                </a:solidFill>
                <a:latin typeface="Berlin Sans FB Demi" panose="020E0802020502020306" pitchFamily="34" charset="0"/>
                <a:ea typeface="宋体" panose="02010600030101010101" pitchFamily="2" charset="-122"/>
              </a:defRPr>
            </a:lvl3pPr>
            <a:lvl4pPr marL="1600200" indent="-228600" eaLnBrk="0" hangingPunct="0">
              <a:defRPr>
                <a:solidFill>
                  <a:schemeClr val="tx1"/>
                </a:solidFill>
                <a:latin typeface="Berlin Sans FB Demi" panose="020E0802020502020306" pitchFamily="34" charset="0"/>
                <a:ea typeface="宋体" panose="02010600030101010101" pitchFamily="2" charset="-122"/>
              </a:defRPr>
            </a:lvl4pPr>
            <a:lvl5pPr marL="2057400" indent="-228600" eaLnBrk="0" hangingPunct="0">
              <a:defRPr>
                <a:solidFill>
                  <a:schemeClr val="tx1"/>
                </a:solidFill>
                <a:latin typeface="Berlin Sans FB Demi" panose="020E0802020502020306"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Berlin Sans FB Demi" panose="020E0802020502020306" pitchFamily="34" charset="0"/>
                <a:ea typeface="宋体" panose="02010600030101010101" pitchFamily="2" charset="-122"/>
              </a:defRPr>
            </a:lvl9pPr>
          </a:lstStyle>
          <a:p>
            <a:pPr eaLnBrk="1" hangingPunct="1"/>
            <a:fld id="{F181280C-D5BC-4628-B4DB-AFE4ABA2C29E}" type="slidenum">
              <a:rPr lang="en-US" altLang="zh-CN">
                <a:latin typeface="Arial" panose="020B0604020202020204" pitchFamily="34" charset="0"/>
              </a:rPr>
              <a:pPr eaLnBrk="1" hangingPunct="1"/>
              <a:t>9</a:t>
            </a:fld>
            <a:endParaRPr lang="en-US" altLang="zh-CN">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To take a joint consideration of the two metrics, we use the product of density and clustering distance as the weight of each point. </a:t>
            </a:r>
          </a:p>
        </p:txBody>
      </p:sp>
    </p:spTree>
    <p:extLst>
      <p:ext uri="{BB962C8B-B14F-4D97-AF65-F5344CB8AC3E}">
        <p14:creationId xmlns:p14="http://schemas.microsoft.com/office/powerpoint/2010/main" val="172998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259641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290037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220228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1">
    <p:spTree>
      <p:nvGrpSpPr>
        <p:cNvPr id="1" name=""/>
        <p:cNvGrpSpPr/>
        <p:nvPr/>
      </p:nvGrpSpPr>
      <p:grpSpPr>
        <a:xfrm>
          <a:off x="0" y="0"/>
          <a:ext cx="0" cy="0"/>
          <a:chOff x="0" y="0"/>
          <a:chExt cx="0" cy="0"/>
        </a:xfrm>
      </p:grpSpPr>
      <p:grpSp>
        <p:nvGrpSpPr>
          <p:cNvPr id="16" name="组合 15"/>
          <p:cNvGrpSpPr/>
          <p:nvPr userDrawn="1"/>
        </p:nvGrpSpPr>
        <p:grpSpPr>
          <a:xfrm>
            <a:off x="327047" y="387447"/>
            <a:ext cx="915300" cy="627162"/>
            <a:chOff x="1495515" y="2322031"/>
            <a:chExt cx="566993" cy="388503"/>
          </a:xfrm>
        </p:grpSpPr>
        <p:sp>
          <p:nvSpPr>
            <p:cNvPr id="17" name="任意多边形 16"/>
            <p:cNvSpPr>
              <a:spLocks noChangeAspect="1"/>
            </p:cNvSpPr>
            <p:nvPr/>
          </p:nvSpPr>
          <p:spPr>
            <a:xfrm>
              <a:off x="1563012" y="2322031"/>
              <a:ext cx="432000" cy="388503"/>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gradFill>
              <a:gsLst>
                <a:gs pos="0">
                  <a:srgbClr val="AFDBF6"/>
                </a:gs>
                <a:gs pos="90000">
                  <a:srgbClr val="2174AE"/>
                </a:gs>
              </a:gsLst>
              <a:lin ang="10200000" scaled="0"/>
            </a:gra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800"/>
            </a:p>
          </p:txBody>
        </p:sp>
        <p:sp>
          <p:nvSpPr>
            <p:cNvPr id="18" name="TextBox 6"/>
            <p:cNvSpPr txBox="1">
              <a:spLocks noChangeArrowheads="1"/>
            </p:cNvSpPr>
            <p:nvPr/>
          </p:nvSpPr>
          <p:spPr bwMode="auto">
            <a:xfrm>
              <a:off x="1495515" y="2375091"/>
              <a:ext cx="566993" cy="28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u="none" strike="noStrike" cap="none" normalizeH="0" baseline="0" dirty="0">
                  <a:ln>
                    <a:noFill/>
                  </a:ln>
                  <a:solidFill>
                    <a:schemeClr val="bg1"/>
                  </a:solidFill>
                  <a:effectLst/>
                  <a:latin typeface="Impact" pitchFamily="34" charset="0"/>
                  <a:ea typeface="微软雅黑" pitchFamily="34" charset="-122"/>
                  <a:cs typeface="Times New Roman" pitchFamily="18" charset="0"/>
                </a:rPr>
                <a:t>02</a:t>
              </a:r>
              <a:endParaRPr kumimoji="0" lang="zh-CN" altLang="en-US" sz="1800" u="none" strike="noStrike" cap="none" normalizeH="0" baseline="0" dirty="0">
                <a:ln>
                  <a:noFill/>
                </a:ln>
                <a:solidFill>
                  <a:schemeClr val="bg1"/>
                </a:solidFill>
                <a:effectLst/>
                <a:latin typeface="Impact" pitchFamily="34" charset="0"/>
                <a:ea typeface="宋体" pitchFamily="2" charset="-122"/>
                <a:cs typeface="Times New Roman" pitchFamily="18" charset="0"/>
              </a:endParaRPr>
            </a:p>
          </p:txBody>
        </p:sp>
      </p:grpSp>
      <p:sp>
        <p:nvSpPr>
          <p:cNvPr id="27" name="灯片编号占位符 26"/>
          <p:cNvSpPr>
            <a:spLocks noGrp="1"/>
          </p:cNvSpPr>
          <p:nvPr>
            <p:ph type="sldNum" sz="quarter" idx="12"/>
          </p:nvPr>
        </p:nvSpPr>
        <p:spPr>
          <a:xfrm>
            <a:off x="6933939" y="6431286"/>
            <a:ext cx="2057400" cy="365125"/>
          </a:xfrm>
        </p:spPr>
        <p:txBody>
          <a:bodyPr/>
          <a:lstStyle/>
          <a:p>
            <a:fld id="{9B1F4FE2-F769-4AC5-B68E-0FCF9505F1AA}" type="slidenum">
              <a:rPr lang="zh-CN" altLang="en-US" smtClean="0"/>
              <a:t>‹#›</a:t>
            </a:fld>
            <a:endParaRPr lang="zh-CN" altLang="en-US"/>
          </a:p>
        </p:txBody>
      </p:sp>
    </p:spTree>
    <p:extLst>
      <p:ext uri="{BB962C8B-B14F-4D97-AF65-F5344CB8AC3E}">
        <p14:creationId xmlns:p14="http://schemas.microsoft.com/office/powerpoint/2010/main" val="5880441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119282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351666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395230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68084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398065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66165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72243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44C4959-31A2-4631-95A5-0B23DDFEE745}" type="datetimeFigureOut">
              <a:rPr lang="zh-CN" altLang="en-US" smtClean="0"/>
              <a:t>2018/6/13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260416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C4959-31A2-4631-95A5-0B23DDFEE745}" type="datetimeFigureOut">
              <a:rPr lang="zh-CN" altLang="en-US" smtClean="0"/>
              <a:t>2018/6/13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E2FD7-40F1-44AC-A51A-8426D87F9162}" type="slidenum">
              <a:rPr lang="zh-CN" altLang="en-US" smtClean="0"/>
              <a:t>‹#›</a:t>
            </a:fld>
            <a:endParaRPr lang="zh-CN" altLang="en-US"/>
          </a:p>
        </p:txBody>
      </p:sp>
    </p:spTree>
    <p:extLst>
      <p:ext uri="{BB962C8B-B14F-4D97-AF65-F5344CB8AC3E}">
        <p14:creationId xmlns:p14="http://schemas.microsoft.com/office/powerpoint/2010/main" val="1886850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stretch>
            <a:fillRect/>
          </a:stretch>
        </p:blipFill>
        <p:spPr>
          <a:xfrm>
            <a:off x="7059642" y="76545"/>
            <a:ext cx="2027096" cy="693480"/>
          </a:xfrm>
          <a:prstGeom prst="rect">
            <a:avLst/>
          </a:prstGeom>
        </p:spPr>
      </p:pic>
      <p:sp>
        <p:nvSpPr>
          <p:cNvPr id="32" name="标题 2"/>
          <p:cNvSpPr txBox="1">
            <a:spLocks/>
          </p:cNvSpPr>
          <p:nvPr/>
        </p:nvSpPr>
        <p:spPr>
          <a:xfrm>
            <a:off x="330409" y="1732070"/>
            <a:ext cx="8185553" cy="1368152"/>
          </a:xfrm>
          <a:prstGeom prst="rect">
            <a:avLst/>
          </a:prstGeom>
          <a:ln>
            <a:miter lim="800000"/>
            <a:headEnd/>
            <a:tailEnd/>
          </a:ln>
          <a:extLst/>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altLang="zh-CN" sz="3900" b="1" dirty="0">
                <a:ln w="1905"/>
                <a:solidFill>
                  <a:srgbClr val="0070C0"/>
                </a:solidFill>
                <a:effectLst>
                  <a:outerShdw blurRad="38100" dist="38100" dir="2700000" algn="tl">
                    <a:srgbClr val="000000">
                      <a:alpha val="43137"/>
                    </a:srgbClr>
                  </a:outerShdw>
                </a:effectLst>
                <a:latin typeface="Comic Sans MS" panose="030F0702030302020204" pitchFamily="66" charset="0"/>
                <a:ea typeface="Verdana" panose="020B0604030504040204" pitchFamily="34" charset="0"/>
                <a:cs typeface="EucrosiaUPC" panose="02020603050405020304" pitchFamily="18" charset="-34"/>
              </a:rPr>
              <a:t>Combating Tag Cloning with COTS RFID Devices</a:t>
            </a:r>
          </a:p>
        </p:txBody>
      </p:sp>
      <p:sp>
        <p:nvSpPr>
          <p:cNvPr id="37" name="标题 2"/>
          <p:cNvSpPr txBox="1">
            <a:spLocks/>
          </p:cNvSpPr>
          <p:nvPr/>
        </p:nvSpPr>
        <p:spPr>
          <a:xfrm>
            <a:off x="482504" y="3784299"/>
            <a:ext cx="8424936" cy="1000132"/>
          </a:xfrm>
          <a:prstGeom prst="rect">
            <a:avLst/>
          </a:prstGeom>
          <a:ln>
            <a:miter lim="800000"/>
            <a:headEnd/>
            <a:tailEnd/>
          </a:ln>
          <a:extLst/>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altLang="zh-CN" sz="2800" b="1" dirty="0" smtClean="0">
                <a:ln w="1905"/>
                <a:latin typeface="+mn-lt"/>
                <a:ea typeface="Verdana" panose="020B0604030504040204" pitchFamily="34" charset="0"/>
                <a:cs typeface="EucrosiaUPC" panose="02020603050405020304" pitchFamily="18" charset="-34"/>
              </a:rPr>
              <a:t>Xingyu Chen</a:t>
            </a:r>
            <a:r>
              <a:rPr lang="en-US" altLang="zh-CN" sz="2800" b="1" dirty="0" smtClean="0">
                <a:ln w="1905"/>
                <a:solidFill>
                  <a:schemeClr val="bg1">
                    <a:lumMod val="50000"/>
                  </a:schemeClr>
                </a:solidFill>
                <a:latin typeface="+mn-lt"/>
                <a:ea typeface="Verdana" panose="020B0604030504040204" pitchFamily="34" charset="0"/>
                <a:cs typeface="EucrosiaUPC" panose="02020603050405020304" pitchFamily="18" charset="-34"/>
              </a:rPr>
              <a:t>, </a:t>
            </a:r>
            <a:r>
              <a:rPr lang="en-US" altLang="zh-CN" sz="2800" b="1" dirty="0">
                <a:ln w="1905"/>
                <a:solidFill>
                  <a:schemeClr val="bg1">
                    <a:lumMod val="65000"/>
                  </a:schemeClr>
                </a:solidFill>
                <a:latin typeface="+mn-lt"/>
                <a:ea typeface="Verdana" panose="020B0604030504040204" pitchFamily="34" charset="0"/>
                <a:cs typeface="EucrosiaUPC" panose="02020603050405020304" pitchFamily="18" charset="-34"/>
              </a:rPr>
              <a:t>J</a:t>
            </a:r>
            <a:r>
              <a:rPr lang="en-US" altLang="zh-CN" sz="2800" b="1" dirty="0" smtClean="0">
                <a:ln w="1905"/>
                <a:solidFill>
                  <a:schemeClr val="bg1">
                    <a:lumMod val="65000"/>
                  </a:schemeClr>
                </a:solidFill>
                <a:latin typeface="+mn-lt"/>
                <a:ea typeface="Verdana" panose="020B0604030504040204" pitchFamily="34" charset="0"/>
                <a:cs typeface="EucrosiaUPC" panose="02020603050405020304" pitchFamily="18" charset="-34"/>
              </a:rPr>
              <a:t>. Liu, X. Wang, X. Zhang, </a:t>
            </a:r>
          </a:p>
          <a:p>
            <a:pPr>
              <a:defRPr/>
            </a:pPr>
            <a:r>
              <a:rPr lang="en-US" altLang="zh-CN" sz="2800" b="1" dirty="0" smtClean="0">
                <a:ln w="1905"/>
                <a:solidFill>
                  <a:schemeClr val="bg1">
                    <a:lumMod val="65000"/>
                  </a:schemeClr>
                </a:solidFill>
                <a:latin typeface="+mn-lt"/>
                <a:ea typeface="Verdana" panose="020B0604030504040204" pitchFamily="34" charset="0"/>
                <a:cs typeface="EucrosiaUPC" panose="02020603050405020304" pitchFamily="18" charset="-34"/>
              </a:rPr>
              <a:t>Y. Wang, L. Chen</a:t>
            </a:r>
            <a:endParaRPr lang="en-US" altLang="zh-CN" sz="2800" b="1" dirty="0">
              <a:ln w="1905"/>
              <a:solidFill>
                <a:schemeClr val="bg1">
                  <a:lumMod val="65000"/>
                </a:schemeClr>
              </a:solidFill>
              <a:latin typeface="+mn-lt"/>
              <a:ea typeface="Verdana" panose="020B0604030504040204" pitchFamily="34" charset="0"/>
              <a:cs typeface="EucrosiaUPC" panose="02020603050405020304" pitchFamily="18" charset="-34"/>
            </a:endParaRPr>
          </a:p>
        </p:txBody>
      </p:sp>
      <p:sp>
        <p:nvSpPr>
          <p:cNvPr id="44" name="文本框 43"/>
          <p:cNvSpPr txBox="1"/>
          <p:nvPr/>
        </p:nvSpPr>
        <p:spPr>
          <a:xfrm>
            <a:off x="3758868" y="4784434"/>
            <a:ext cx="1872208" cy="338554"/>
          </a:xfrm>
          <a:prstGeom prst="rect">
            <a:avLst/>
          </a:prstGeom>
          <a:noFill/>
        </p:spPr>
        <p:txBody>
          <a:bodyPr wrap="square" rtlCol="0">
            <a:spAutoFit/>
          </a:bodyPr>
          <a:lstStyle/>
          <a:p>
            <a:r>
              <a:rPr lang="en-US" altLang="zh-CN" sz="1600" dirty="0" smtClean="0">
                <a:latin typeface="Lucida Handwriting" panose="03010101010101010101" pitchFamily="66" charset="0"/>
              </a:rPr>
              <a:t>June 12, 2018</a:t>
            </a:r>
            <a:endParaRPr lang="zh-CN" altLang="en-US" sz="1600" dirty="0">
              <a:latin typeface="Lucida Handwriting" panose="03010101010101010101" pitchFamily="66" charset="0"/>
            </a:endParaRPr>
          </a:p>
        </p:txBody>
      </p:sp>
    </p:spTree>
    <p:extLst>
      <p:ext uri="{BB962C8B-B14F-4D97-AF65-F5344CB8AC3E}">
        <p14:creationId xmlns:p14="http://schemas.microsoft.com/office/powerpoint/2010/main" val="221751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70C0"/>
                </a:solidFill>
                <a:latin typeface="Calibri" panose="020F0502020204030204"/>
                <a:ea typeface="等线" panose="02010600030101010101" pitchFamily="2" charset="-122"/>
              </a:rPr>
              <a:t>Density-Based Clustering Algorithm</a:t>
            </a:r>
            <a:endParaRPr lang="en-US" altLang="zh-CN" sz="3600" b="1" dirty="0">
              <a:solidFill>
                <a:srgbClr val="0070C0"/>
              </a:solidFill>
              <a:latin typeface="Calibri" panose="020F0502020204030204"/>
              <a:ea typeface="等线" panose="02010600030101010101" pitchFamily="2" charset="-122"/>
            </a:endParaRPr>
          </a:p>
        </p:txBody>
      </p:sp>
      <p:pic>
        <p:nvPicPr>
          <p:cNvPr id="25" name="图片 24"/>
          <p:cNvPicPr>
            <a:picLocks noChangeAspect="1"/>
          </p:cNvPicPr>
          <p:nvPr/>
        </p:nvPicPr>
        <p:blipFill>
          <a:blip r:embed="rId4"/>
          <a:stretch>
            <a:fillRect/>
          </a:stretch>
        </p:blipFill>
        <p:spPr>
          <a:xfrm>
            <a:off x="1310800" y="1153552"/>
            <a:ext cx="5638640" cy="3552212"/>
          </a:xfrm>
          <a:prstGeom prst="rect">
            <a:avLst/>
          </a:prstGeom>
        </p:spPr>
      </p:pic>
      <p:sp>
        <p:nvSpPr>
          <p:cNvPr id="13" name="矩形 12"/>
          <p:cNvSpPr/>
          <p:nvPr/>
        </p:nvSpPr>
        <p:spPr>
          <a:xfrm>
            <a:off x="1077112" y="5064170"/>
            <a:ext cx="1617961" cy="472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r>
              <a:rPr lang="en-US" altLang="zh-CN" dirty="0" smtClean="0"/>
              <a:t>ensity</a:t>
            </a:r>
            <a:endParaRPr lang="zh-CN" altLang="en-US" dirty="0"/>
          </a:p>
        </p:txBody>
      </p:sp>
      <p:sp>
        <p:nvSpPr>
          <p:cNvPr id="16" name="矩形 15"/>
          <p:cNvSpPr/>
          <p:nvPr/>
        </p:nvSpPr>
        <p:spPr>
          <a:xfrm>
            <a:off x="3570685" y="5064170"/>
            <a:ext cx="1617961" cy="4725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Distance</a:t>
            </a:r>
            <a:endParaRPr lang="zh-CN" altLang="en-US" dirty="0"/>
          </a:p>
        </p:txBody>
      </p:sp>
      <p:sp>
        <p:nvSpPr>
          <p:cNvPr id="17" name="矩形 16"/>
          <p:cNvSpPr/>
          <p:nvPr/>
        </p:nvSpPr>
        <p:spPr>
          <a:xfrm>
            <a:off x="6064259" y="5064170"/>
            <a:ext cx="1617961" cy="4725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a:t>
            </a:r>
            <a:r>
              <a:rPr lang="en-US" altLang="zh-CN" dirty="0" smtClean="0"/>
              <a:t>eight</a:t>
            </a:r>
            <a:endParaRPr lang="zh-CN" altLang="en-US" dirty="0"/>
          </a:p>
        </p:txBody>
      </p:sp>
      <p:sp>
        <p:nvSpPr>
          <p:cNvPr id="18" name="燕尾形箭头 17"/>
          <p:cNvSpPr/>
          <p:nvPr/>
        </p:nvSpPr>
        <p:spPr>
          <a:xfrm>
            <a:off x="2916310" y="5150156"/>
            <a:ext cx="433137" cy="300531"/>
          </a:xfrm>
          <a:prstGeom prst="notchedRightArrow">
            <a:avLst/>
          </a:prstGeom>
          <a:gradFill flip="none" rotWithShape="1">
            <a:gsLst>
              <a:gs pos="29000">
                <a:schemeClr val="accent1"/>
              </a:gs>
              <a:gs pos="71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燕尾形箭头 18"/>
          <p:cNvSpPr/>
          <p:nvPr/>
        </p:nvSpPr>
        <p:spPr>
          <a:xfrm>
            <a:off x="5416603" y="5150155"/>
            <a:ext cx="433137" cy="300531"/>
          </a:xfrm>
          <a:prstGeom prst="notchedRightArrow">
            <a:avLst/>
          </a:prstGeom>
          <a:gradFill>
            <a:gsLst>
              <a:gs pos="29000">
                <a:schemeClr val="accent2"/>
              </a:gs>
              <a:gs pos="71000">
                <a:srgbClr val="00B05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51573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accent1">
                    <a:lumMod val="75000"/>
                  </a:schemeClr>
                </a:solidFill>
              </a:rPr>
              <a:t>Clone Detection</a:t>
            </a:r>
            <a:endParaRPr lang="en-US" altLang="zh-CN" sz="4000" b="1" dirty="0">
              <a:solidFill>
                <a:schemeClr val="accent1">
                  <a:lumMod val="75000"/>
                </a:schemeClr>
              </a:solidFill>
            </a:endParaRPr>
          </a:p>
        </p:txBody>
      </p:sp>
      <p:sp>
        <p:nvSpPr>
          <p:cNvPr id="5" name="圆角矩形 4"/>
          <p:cNvSpPr/>
          <p:nvPr/>
        </p:nvSpPr>
        <p:spPr>
          <a:xfrm>
            <a:off x="2088509" y="2098165"/>
            <a:ext cx="6064558" cy="887105"/>
          </a:xfrm>
          <a:prstGeom prst="roundRect">
            <a:avLst/>
          </a:prstGeom>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4000" b="1" dirty="0" smtClean="0">
                <a:latin typeface="Calibri" panose="020F0502020204030204" pitchFamily="34" charset="0"/>
              </a:rPr>
              <a:t>K</a:t>
            </a:r>
            <a:endParaRPr lang="zh-CN" altLang="en-US" sz="4000" b="1" dirty="0">
              <a:latin typeface="Calibri" panose="020F0502020204030204" pitchFamily="34" charset="0"/>
            </a:endParaRPr>
          </a:p>
        </p:txBody>
      </p:sp>
      <p:sp>
        <p:nvSpPr>
          <p:cNvPr id="6" name="圆角矩形 5"/>
          <p:cNvSpPr/>
          <p:nvPr/>
        </p:nvSpPr>
        <p:spPr>
          <a:xfrm>
            <a:off x="1202371" y="2089920"/>
            <a:ext cx="1735279" cy="903597"/>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dirty="0" smtClean="0">
                <a:latin typeface="Calibri" panose="020F0502020204030204" pitchFamily="34" charset="0"/>
              </a:rPr>
              <a:t>Step 1.</a:t>
            </a:r>
            <a:endParaRPr lang="zh-CN" altLang="en-US" sz="3600" dirty="0">
              <a:latin typeface="Calibri" panose="020F0502020204030204" pitchFamily="34" charset="0"/>
            </a:endParaRPr>
          </a:p>
        </p:txBody>
      </p:sp>
      <p:sp>
        <p:nvSpPr>
          <p:cNvPr id="7" name="圆角矩形 6"/>
          <p:cNvSpPr/>
          <p:nvPr/>
        </p:nvSpPr>
        <p:spPr>
          <a:xfrm>
            <a:off x="1402935" y="3872731"/>
            <a:ext cx="6750132" cy="887105"/>
          </a:xfrm>
          <a:prstGeom prst="roundRect">
            <a:avLst/>
          </a:prstGeom>
          <a:ln>
            <a:solidFill>
              <a:schemeClr val="lt1"/>
            </a:solidFill>
          </a:ln>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dirty="0" smtClean="0">
                <a:latin typeface="Calibri" panose="020F0502020204030204" pitchFamily="34" charset="0"/>
              </a:rPr>
              <a:t>Dynamic Scene</a:t>
            </a:r>
            <a:endParaRPr lang="zh-CN" altLang="en-US" sz="3600" dirty="0">
              <a:latin typeface="Calibri" panose="020F0502020204030204" pitchFamily="34" charset="0"/>
            </a:endParaRPr>
          </a:p>
        </p:txBody>
      </p:sp>
      <p:sp>
        <p:nvSpPr>
          <p:cNvPr id="8" name="圆角矩形 7"/>
          <p:cNvSpPr/>
          <p:nvPr/>
        </p:nvSpPr>
        <p:spPr>
          <a:xfrm>
            <a:off x="1202371" y="3864484"/>
            <a:ext cx="1772276" cy="903597"/>
          </a:xfrm>
          <a:prstGeom prst="roundRect">
            <a:avLst/>
          </a:prstGeom>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dirty="0" smtClean="0">
                <a:latin typeface="Calibri" panose="020F0502020204030204" pitchFamily="34" charset="0"/>
              </a:rPr>
              <a:t>Step 2.</a:t>
            </a:r>
            <a:endParaRPr lang="zh-CN" altLang="en-US" sz="3600" dirty="0">
              <a:latin typeface="Calibri" panose="020F0502020204030204" pitchFamily="34" charset="0"/>
            </a:endParaRPr>
          </a:p>
        </p:txBody>
      </p:sp>
      <p:sp>
        <p:nvSpPr>
          <p:cNvPr id="12" name="矩形 11"/>
          <p:cNvSpPr/>
          <p:nvPr/>
        </p:nvSpPr>
        <p:spPr>
          <a:xfrm>
            <a:off x="3310910" y="2218551"/>
            <a:ext cx="2079415" cy="646331"/>
          </a:xfrm>
          <a:prstGeom prst="rect">
            <a:avLst/>
          </a:prstGeom>
        </p:spPr>
        <p:txBody>
          <a:bodyPr wrap="none">
            <a:spAutoFit/>
          </a:bodyPr>
          <a:lstStyle/>
          <a:p>
            <a:pPr algn="r"/>
            <a:r>
              <a:rPr lang="en-US" altLang="zh-CN" sz="3600" dirty="0" smtClean="0">
                <a:solidFill>
                  <a:schemeClr val="bg1"/>
                </a:solidFill>
                <a:latin typeface="Calibri" panose="020F0502020204030204" pitchFamily="34" charset="0"/>
              </a:rPr>
              <a:t>Still </a:t>
            </a:r>
            <a:r>
              <a:rPr lang="en-US" altLang="zh-CN" sz="3600" dirty="0">
                <a:solidFill>
                  <a:schemeClr val="bg1"/>
                </a:solidFill>
                <a:latin typeface="Calibri" panose="020F0502020204030204" pitchFamily="34" charset="0"/>
              </a:rPr>
              <a:t>Scene</a:t>
            </a:r>
            <a:endParaRPr lang="zh-CN" altLang="en-US" sz="3600"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69943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chemeClr val="accent1">
                    <a:lumMod val="75000"/>
                  </a:schemeClr>
                </a:solidFill>
              </a:rPr>
              <a:t>B</a:t>
            </a:r>
            <a:r>
              <a:rPr lang="en-US" altLang="zh-CN" sz="3600" b="1" dirty="0" smtClean="0">
                <a:solidFill>
                  <a:schemeClr val="accent1">
                    <a:lumMod val="75000"/>
                  </a:schemeClr>
                </a:solidFill>
              </a:rPr>
              <a:t>asic idea </a:t>
            </a:r>
            <a:endParaRPr lang="en-US" altLang="zh-CN" sz="3600" b="1" dirty="0">
              <a:solidFill>
                <a:schemeClr val="accent1">
                  <a:lumMod val="75000"/>
                </a:schemeClr>
              </a:solidFill>
            </a:endParaRPr>
          </a:p>
        </p:txBody>
      </p:sp>
      <p:grpSp>
        <p:nvGrpSpPr>
          <p:cNvPr id="7" name="组合 6"/>
          <p:cNvGrpSpPr/>
          <p:nvPr/>
        </p:nvGrpSpPr>
        <p:grpSpPr>
          <a:xfrm>
            <a:off x="1828714" y="1234081"/>
            <a:ext cx="5486572" cy="5314178"/>
            <a:chOff x="1386668" y="1234081"/>
            <a:chExt cx="5486572" cy="5314178"/>
          </a:xfrm>
        </p:grpSpPr>
        <p:pic>
          <p:nvPicPr>
            <p:cNvPr id="2" name="图片 1"/>
            <p:cNvPicPr>
              <a:picLocks noChangeAspect="1"/>
            </p:cNvPicPr>
            <p:nvPr/>
          </p:nvPicPr>
          <p:blipFill>
            <a:blip r:embed="rId4"/>
            <a:stretch>
              <a:fillRect/>
            </a:stretch>
          </p:blipFill>
          <p:spPr>
            <a:xfrm>
              <a:off x="1386668" y="1337973"/>
              <a:ext cx="5283837" cy="4056719"/>
            </a:xfrm>
            <a:prstGeom prst="rect">
              <a:avLst/>
            </a:prstGeom>
          </p:spPr>
        </p:pic>
        <p:sp>
          <p:nvSpPr>
            <p:cNvPr id="8" name="矩形 7"/>
            <p:cNvSpPr/>
            <p:nvPr/>
          </p:nvSpPr>
          <p:spPr>
            <a:xfrm>
              <a:off x="2254351" y="1234081"/>
              <a:ext cx="3548472" cy="461665"/>
            </a:xfrm>
            <a:prstGeom prst="rect">
              <a:avLst/>
            </a:prstGeom>
          </p:spPr>
          <p:txBody>
            <a:bodyPr wrap="none">
              <a:spAutoFit/>
            </a:bodyPr>
            <a:lstStyle/>
            <a:p>
              <a:r>
                <a:rPr lang="en-US" altLang="zh-CN" sz="2400" dirty="0" smtClean="0">
                  <a:solidFill>
                    <a:srgbClr val="FF0000"/>
                  </a:solidFill>
                </a:rPr>
                <a:t>2 Still tags </a:t>
              </a:r>
              <a:r>
                <a:rPr lang="en-US" altLang="zh-CN" sz="2400" dirty="0" smtClean="0"/>
                <a:t>+ </a:t>
              </a:r>
              <a:r>
                <a:rPr lang="en-US" altLang="zh-CN" sz="2400" dirty="0">
                  <a:solidFill>
                    <a:srgbClr val="00B050"/>
                  </a:solidFill>
                </a:rPr>
                <a:t>2</a:t>
              </a:r>
              <a:r>
                <a:rPr lang="en-US" altLang="zh-CN" sz="2400" dirty="0" smtClean="0">
                  <a:solidFill>
                    <a:srgbClr val="00B050"/>
                  </a:solidFill>
                </a:rPr>
                <a:t> Moving tags </a:t>
              </a:r>
              <a:endParaRPr lang="zh-CN" altLang="en-US" sz="2400" dirty="0">
                <a:solidFill>
                  <a:srgbClr val="00B050"/>
                </a:solidFill>
              </a:endParaRPr>
            </a:p>
          </p:txBody>
        </p:sp>
        <p:sp>
          <p:nvSpPr>
            <p:cNvPr id="3" name="图文框 2"/>
            <p:cNvSpPr/>
            <p:nvPr/>
          </p:nvSpPr>
          <p:spPr>
            <a:xfrm>
              <a:off x="1692223" y="5300133"/>
              <a:ext cx="486511" cy="460587"/>
            </a:xfrm>
            <a:prstGeom prst="frame">
              <a:avLst>
                <a:gd name="adj1" fmla="val 8337"/>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endParaRPr>
            </a:p>
          </p:txBody>
        </p:sp>
        <p:sp>
          <p:nvSpPr>
            <p:cNvPr id="5" name="同心圆 4"/>
            <p:cNvSpPr/>
            <p:nvPr/>
          </p:nvSpPr>
          <p:spPr>
            <a:xfrm>
              <a:off x="1692224" y="6019800"/>
              <a:ext cx="486511" cy="502920"/>
            </a:xfrm>
            <a:prstGeom prst="donut">
              <a:avLst>
                <a:gd name="adj" fmla="val 15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2802466" y="5300133"/>
              <a:ext cx="3605572" cy="461665"/>
            </a:xfrm>
            <a:prstGeom prst="rect">
              <a:avLst/>
            </a:prstGeom>
            <a:noFill/>
          </p:spPr>
          <p:txBody>
            <a:bodyPr wrap="square" rtlCol="0">
              <a:spAutoFit/>
            </a:bodyPr>
            <a:lstStyle/>
            <a:p>
              <a:r>
                <a:rPr lang="en-US" altLang="zh-CN" sz="2400" dirty="0" smtClean="0">
                  <a:solidFill>
                    <a:schemeClr val="accent2"/>
                  </a:solidFill>
                </a:rPr>
                <a:t>High density</a:t>
              </a:r>
              <a:endParaRPr lang="zh-CN" altLang="en-US" sz="2400" dirty="0">
                <a:solidFill>
                  <a:schemeClr val="accent2"/>
                </a:solidFill>
              </a:endParaRPr>
            </a:p>
          </p:txBody>
        </p:sp>
        <p:sp>
          <p:nvSpPr>
            <p:cNvPr id="12" name="文本框 11"/>
            <p:cNvSpPr txBox="1"/>
            <p:nvPr/>
          </p:nvSpPr>
          <p:spPr>
            <a:xfrm>
              <a:off x="2802466" y="6086594"/>
              <a:ext cx="4070774" cy="461665"/>
            </a:xfrm>
            <a:prstGeom prst="rect">
              <a:avLst/>
            </a:prstGeom>
            <a:noFill/>
          </p:spPr>
          <p:txBody>
            <a:bodyPr wrap="square" rtlCol="0">
              <a:spAutoFit/>
            </a:bodyPr>
            <a:lstStyle/>
            <a:p>
              <a:r>
                <a:rPr lang="en-US" altLang="zh-CN" sz="2400" dirty="0" smtClean="0">
                  <a:solidFill>
                    <a:schemeClr val="accent1"/>
                  </a:solidFill>
                </a:rPr>
                <a:t>Continues in the time domain</a:t>
              </a:r>
              <a:endParaRPr lang="zh-CN" altLang="en-US" sz="2400" dirty="0">
                <a:solidFill>
                  <a:schemeClr val="accent1"/>
                </a:solidFill>
              </a:endParaRPr>
            </a:p>
          </p:txBody>
        </p:sp>
      </p:grpSp>
    </p:spTree>
    <p:custDataLst>
      <p:tags r:id="rId1"/>
    </p:custDataLst>
    <p:extLst>
      <p:ext uri="{BB962C8B-B14F-4D97-AF65-F5344CB8AC3E}">
        <p14:creationId xmlns:p14="http://schemas.microsoft.com/office/powerpoint/2010/main" val="142542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accent1">
                    <a:lumMod val="75000"/>
                  </a:schemeClr>
                </a:solidFill>
              </a:rPr>
              <a:t>Still </a:t>
            </a:r>
            <a:r>
              <a:rPr lang="en-US" altLang="zh-CN" sz="3600" b="1" dirty="0">
                <a:solidFill>
                  <a:schemeClr val="accent1">
                    <a:lumMod val="75000"/>
                  </a:schemeClr>
                </a:solidFill>
              </a:rPr>
              <a:t>Tags</a:t>
            </a:r>
          </a:p>
        </p:txBody>
      </p:sp>
      <p:pic>
        <p:nvPicPr>
          <p:cNvPr id="5" name="图片 4"/>
          <p:cNvPicPr>
            <a:picLocks noChangeAspect="1"/>
          </p:cNvPicPr>
          <p:nvPr/>
        </p:nvPicPr>
        <p:blipFill>
          <a:blip r:embed="rId4"/>
          <a:stretch>
            <a:fillRect/>
          </a:stretch>
        </p:blipFill>
        <p:spPr>
          <a:xfrm>
            <a:off x="4109312" y="1942403"/>
            <a:ext cx="3576929" cy="2529333"/>
          </a:xfrm>
          <a:prstGeom prst="rect">
            <a:avLst/>
          </a:prstGeom>
        </p:spPr>
      </p:pic>
      <p:pic>
        <p:nvPicPr>
          <p:cNvPr id="7" name="图片 6"/>
          <p:cNvPicPr>
            <a:picLocks noChangeAspect="1"/>
          </p:cNvPicPr>
          <p:nvPr/>
        </p:nvPicPr>
        <p:blipFill>
          <a:blip r:embed="rId5"/>
          <a:stretch>
            <a:fillRect/>
          </a:stretch>
        </p:blipFill>
        <p:spPr>
          <a:xfrm>
            <a:off x="600800" y="1866220"/>
            <a:ext cx="3508512" cy="2605516"/>
          </a:xfrm>
          <a:prstGeom prst="rect">
            <a:avLst/>
          </a:prstGeom>
        </p:spPr>
      </p:pic>
      <p:sp>
        <p:nvSpPr>
          <p:cNvPr id="15" name="矩形 14"/>
          <p:cNvSpPr/>
          <p:nvPr/>
        </p:nvSpPr>
        <p:spPr>
          <a:xfrm>
            <a:off x="2092589" y="1513380"/>
            <a:ext cx="4474430" cy="461665"/>
          </a:xfrm>
          <a:prstGeom prst="rect">
            <a:avLst/>
          </a:prstGeom>
        </p:spPr>
        <p:txBody>
          <a:bodyPr wrap="none">
            <a:spAutoFit/>
          </a:bodyPr>
          <a:lstStyle/>
          <a:p>
            <a:r>
              <a:rPr lang="en-US" altLang="zh-CN" sz="2400" b="1" dirty="0" smtClean="0">
                <a:solidFill>
                  <a:srgbClr val="FF0000"/>
                </a:solidFill>
              </a:rPr>
              <a:t>    Long run  </a:t>
            </a:r>
            <a:r>
              <a:rPr lang="en-US" altLang="zh-CN" sz="2400" b="1" dirty="0" smtClean="0"/>
              <a:t>vs</a:t>
            </a:r>
            <a:r>
              <a:rPr lang="en-US" altLang="zh-CN" sz="2400" dirty="0" smtClean="0">
                <a:solidFill>
                  <a:srgbClr val="FF0000"/>
                </a:solidFill>
              </a:rPr>
              <a:t> </a:t>
            </a:r>
            <a:r>
              <a:rPr lang="en-US" altLang="zh-CN" sz="2400" b="1" dirty="0" smtClean="0">
                <a:solidFill>
                  <a:srgbClr val="00B050"/>
                </a:solidFill>
              </a:rPr>
              <a:t>short time window</a:t>
            </a:r>
            <a:endParaRPr lang="zh-CN" altLang="en-US" sz="2400" b="1" dirty="0">
              <a:solidFill>
                <a:srgbClr val="00B050"/>
              </a:solidFill>
            </a:endParaRPr>
          </a:p>
        </p:txBody>
      </p:sp>
      <p:grpSp>
        <p:nvGrpSpPr>
          <p:cNvPr id="2" name="组合 1"/>
          <p:cNvGrpSpPr/>
          <p:nvPr/>
        </p:nvGrpSpPr>
        <p:grpSpPr>
          <a:xfrm>
            <a:off x="1803029" y="4785255"/>
            <a:ext cx="5463852" cy="1141486"/>
            <a:chOff x="2825014" y="5216893"/>
            <a:chExt cx="5463852" cy="1141486"/>
          </a:xfrm>
        </p:grpSpPr>
        <p:sp>
          <p:nvSpPr>
            <p:cNvPr id="9" name="椭圆 8"/>
            <p:cNvSpPr/>
            <p:nvPr/>
          </p:nvSpPr>
          <p:spPr>
            <a:xfrm>
              <a:off x="2825014" y="5216893"/>
              <a:ext cx="404261" cy="38501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2825014" y="5900287"/>
              <a:ext cx="447576" cy="36575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619098" y="5216893"/>
              <a:ext cx="4127901" cy="461665"/>
            </a:xfrm>
            <a:prstGeom prst="rect">
              <a:avLst/>
            </a:prstGeom>
            <a:noFill/>
          </p:spPr>
          <p:txBody>
            <a:bodyPr wrap="square" rtlCol="0">
              <a:spAutoFit/>
            </a:bodyPr>
            <a:lstStyle/>
            <a:p>
              <a:r>
                <a:rPr lang="en-US" altLang="zh-CN" sz="2400" b="1" dirty="0" smtClean="0">
                  <a:solidFill>
                    <a:srgbClr val="FF0000"/>
                  </a:solidFill>
                </a:rPr>
                <a:t>Keep still </a:t>
              </a:r>
              <a:r>
                <a:rPr lang="en-US" altLang="zh-CN" dirty="0"/>
                <a:t>in</a:t>
              </a:r>
              <a:r>
                <a:rPr lang="en-US" altLang="zh-CN" dirty="0" smtClean="0"/>
                <a:t> all time windows</a:t>
              </a:r>
              <a:endParaRPr lang="zh-CN" altLang="en-US" dirty="0"/>
            </a:p>
          </p:txBody>
        </p:sp>
        <p:sp>
          <p:nvSpPr>
            <p:cNvPr id="18" name="文本框 17"/>
            <p:cNvSpPr txBox="1"/>
            <p:nvPr/>
          </p:nvSpPr>
          <p:spPr>
            <a:xfrm>
              <a:off x="3619097" y="5896714"/>
              <a:ext cx="4669769" cy="461665"/>
            </a:xfrm>
            <a:prstGeom prst="rect">
              <a:avLst/>
            </a:prstGeom>
            <a:noFill/>
          </p:spPr>
          <p:txBody>
            <a:bodyPr wrap="square" rtlCol="0">
              <a:spAutoFit/>
            </a:bodyPr>
            <a:lstStyle/>
            <a:p>
              <a:r>
                <a:rPr lang="en-US" altLang="zh-CN" sz="2400" b="1" dirty="0" smtClean="0">
                  <a:solidFill>
                    <a:srgbClr val="00B050"/>
                  </a:solidFill>
                </a:rPr>
                <a:t>Random distribute </a:t>
              </a:r>
              <a:r>
                <a:rPr lang="en-US" altLang="zh-CN" dirty="0" smtClean="0"/>
                <a:t>in different windows</a:t>
              </a:r>
              <a:r>
                <a:rPr lang="en-US" altLang="zh-CN" sz="2400" dirty="0" smtClean="0"/>
                <a:t> </a:t>
              </a:r>
              <a:endParaRPr lang="zh-CN" altLang="en-US" sz="2400" dirty="0"/>
            </a:p>
          </p:txBody>
        </p:sp>
      </p:grpSp>
    </p:spTree>
    <p:custDataLst>
      <p:tags r:id="rId1"/>
    </p:custDataLst>
    <p:extLst>
      <p:ext uri="{BB962C8B-B14F-4D97-AF65-F5344CB8AC3E}">
        <p14:creationId xmlns:p14="http://schemas.microsoft.com/office/powerpoint/2010/main" val="286759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accent1">
                    <a:lumMod val="75000"/>
                  </a:schemeClr>
                </a:solidFill>
              </a:rPr>
              <a:t>Moving Tags</a:t>
            </a:r>
            <a:endParaRPr lang="en-US" altLang="zh-CN" sz="3600" b="1" dirty="0">
              <a:solidFill>
                <a:schemeClr val="accent1">
                  <a:lumMod val="75000"/>
                </a:schemeClr>
              </a:solidFill>
            </a:endParaRPr>
          </a:p>
        </p:txBody>
      </p:sp>
      <p:pic>
        <p:nvPicPr>
          <p:cNvPr id="2" name="图片 1"/>
          <p:cNvPicPr>
            <a:picLocks noChangeAspect="1"/>
          </p:cNvPicPr>
          <p:nvPr/>
        </p:nvPicPr>
        <p:blipFill>
          <a:blip r:embed="rId4"/>
          <a:stretch>
            <a:fillRect/>
          </a:stretch>
        </p:blipFill>
        <p:spPr>
          <a:xfrm>
            <a:off x="1695985" y="1673301"/>
            <a:ext cx="4845361" cy="3332723"/>
          </a:xfrm>
          <a:prstGeom prst="rect">
            <a:avLst/>
          </a:prstGeom>
        </p:spPr>
      </p:pic>
      <p:sp>
        <p:nvSpPr>
          <p:cNvPr id="3" name="矩形 2"/>
          <p:cNvSpPr/>
          <p:nvPr/>
        </p:nvSpPr>
        <p:spPr>
          <a:xfrm>
            <a:off x="2601015" y="5092700"/>
            <a:ext cx="3035300" cy="4318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3D RSSI-phase figure</a:t>
            </a:r>
            <a:endParaRPr lang="zh-CN" altLang="en-US"/>
          </a:p>
        </p:txBody>
      </p:sp>
      <p:cxnSp>
        <p:nvCxnSpPr>
          <p:cNvPr id="5" name="直接箭头连接符 4"/>
          <p:cNvCxnSpPr/>
          <p:nvPr/>
        </p:nvCxnSpPr>
        <p:spPr>
          <a:xfrm>
            <a:off x="4118665" y="2438400"/>
            <a:ext cx="2312615" cy="10515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4118665" y="3489960"/>
            <a:ext cx="231261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541346" y="3305294"/>
            <a:ext cx="1203960" cy="461665"/>
          </a:xfrm>
          <a:prstGeom prst="rect">
            <a:avLst/>
          </a:prstGeom>
          <a:noFill/>
        </p:spPr>
        <p:txBody>
          <a:bodyPr wrap="square" rtlCol="0">
            <a:spAutoFit/>
          </a:bodyPr>
          <a:lstStyle/>
          <a:p>
            <a:r>
              <a:rPr lang="en-US" altLang="zh-CN" sz="2400" b="1" dirty="0" smtClean="0">
                <a:solidFill>
                  <a:srgbClr val="FF0000"/>
                </a:solidFill>
              </a:rPr>
              <a:t>Chains</a:t>
            </a:r>
            <a:endParaRPr lang="zh-CN" altLang="en-US" sz="2400" b="1" dirty="0">
              <a:solidFill>
                <a:srgbClr val="FF0000"/>
              </a:solidFill>
            </a:endParaRPr>
          </a:p>
        </p:txBody>
      </p:sp>
    </p:spTree>
    <p:custDataLst>
      <p:tags r:id="rId1"/>
    </p:custDataLst>
    <p:extLst>
      <p:ext uri="{BB962C8B-B14F-4D97-AF65-F5344CB8AC3E}">
        <p14:creationId xmlns:p14="http://schemas.microsoft.com/office/powerpoint/2010/main" val="190750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accent1">
                    <a:lumMod val="75000"/>
                  </a:schemeClr>
                </a:solidFill>
              </a:rPr>
              <a:t>Moving </a:t>
            </a:r>
            <a:r>
              <a:rPr lang="en-US" altLang="zh-CN" sz="3600" b="1" dirty="0">
                <a:solidFill>
                  <a:schemeClr val="accent1">
                    <a:lumMod val="75000"/>
                  </a:schemeClr>
                </a:solidFill>
              </a:rPr>
              <a:t>Tags</a:t>
            </a:r>
          </a:p>
        </p:txBody>
      </p:sp>
      <p:pic>
        <p:nvPicPr>
          <p:cNvPr id="7" name="图片 6"/>
          <p:cNvPicPr>
            <a:picLocks noChangeAspect="1"/>
          </p:cNvPicPr>
          <p:nvPr/>
        </p:nvPicPr>
        <p:blipFill>
          <a:blip r:embed="rId4"/>
          <a:stretch>
            <a:fillRect/>
          </a:stretch>
        </p:blipFill>
        <p:spPr>
          <a:xfrm>
            <a:off x="702582" y="2037306"/>
            <a:ext cx="2187130" cy="1912786"/>
          </a:xfrm>
          <a:prstGeom prst="rect">
            <a:avLst/>
          </a:prstGeom>
        </p:spPr>
      </p:pic>
      <p:sp>
        <p:nvSpPr>
          <p:cNvPr id="4" name="矩形 3"/>
          <p:cNvSpPr/>
          <p:nvPr/>
        </p:nvSpPr>
        <p:spPr>
          <a:xfrm>
            <a:off x="655320" y="4528820"/>
            <a:ext cx="2281654" cy="431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Build chains</a:t>
            </a:r>
            <a:endParaRPr lang="zh-CN" altLang="en-US" dirty="0"/>
          </a:p>
        </p:txBody>
      </p:sp>
      <p:pic>
        <p:nvPicPr>
          <p:cNvPr id="8" name="图片 7"/>
          <p:cNvPicPr>
            <a:picLocks noChangeAspect="1"/>
          </p:cNvPicPr>
          <p:nvPr/>
        </p:nvPicPr>
        <p:blipFill>
          <a:blip r:embed="rId5"/>
          <a:stretch>
            <a:fillRect/>
          </a:stretch>
        </p:blipFill>
        <p:spPr>
          <a:xfrm>
            <a:off x="3192182" y="2433566"/>
            <a:ext cx="5585944" cy="1684166"/>
          </a:xfrm>
          <a:prstGeom prst="rect">
            <a:avLst/>
          </a:prstGeom>
        </p:spPr>
      </p:pic>
      <p:sp>
        <p:nvSpPr>
          <p:cNvPr id="9" name="矩形 8"/>
          <p:cNvSpPr/>
          <p:nvPr/>
        </p:nvSpPr>
        <p:spPr>
          <a:xfrm>
            <a:off x="4643186" y="4528820"/>
            <a:ext cx="3141135" cy="43179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Connect sub-chains</a:t>
            </a:r>
            <a:endParaRPr lang="zh-CN" altLang="en-US" dirty="0"/>
          </a:p>
        </p:txBody>
      </p:sp>
      <p:sp>
        <p:nvSpPr>
          <p:cNvPr id="12" name="燕尾形箭头 11"/>
          <p:cNvSpPr/>
          <p:nvPr/>
        </p:nvSpPr>
        <p:spPr>
          <a:xfrm>
            <a:off x="3573511" y="4594454"/>
            <a:ext cx="433137" cy="300531"/>
          </a:xfrm>
          <a:prstGeom prst="notchedRightArrow">
            <a:avLst/>
          </a:prstGeom>
          <a:gradFill>
            <a:gsLst>
              <a:gs pos="29000">
                <a:schemeClr val="accent2"/>
              </a:gs>
              <a:gs pos="71000">
                <a:srgbClr val="00B05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09876" y="1791645"/>
            <a:ext cx="3750555" cy="461665"/>
          </a:xfrm>
          <a:prstGeom prst="rect">
            <a:avLst/>
          </a:prstGeom>
          <a:noFill/>
        </p:spPr>
        <p:txBody>
          <a:bodyPr wrap="square" rtlCol="0">
            <a:spAutoFit/>
          </a:bodyPr>
          <a:lstStyle/>
          <a:p>
            <a:r>
              <a:rPr lang="en-US" altLang="zh-CN" sz="2400" dirty="0" smtClean="0"/>
              <a:t>Chains broken by </a:t>
            </a:r>
            <a:r>
              <a:rPr lang="en-US" altLang="zh-CN" sz="2400" b="1" dirty="0" smtClean="0">
                <a:solidFill>
                  <a:srgbClr val="FF0000"/>
                </a:solidFill>
              </a:rPr>
              <a:t>data jump</a:t>
            </a:r>
            <a:endParaRPr lang="zh-CN" altLang="en-US" sz="2400" b="1" dirty="0">
              <a:solidFill>
                <a:srgbClr val="FF0000"/>
              </a:solidFill>
            </a:endParaRPr>
          </a:p>
        </p:txBody>
      </p:sp>
    </p:spTree>
    <p:custDataLst>
      <p:tags r:id="rId1"/>
    </p:custDataLst>
    <p:extLst>
      <p:ext uri="{BB962C8B-B14F-4D97-AF65-F5344CB8AC3E}">
        <p14:creationId xmlns:p14="http://schemas.microsoft.com/office/powerpoint/2010/main" val="188998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chemeClr val="accent1">
                    <a:lumMod val="75000"/>
                  </a:schemeClr>
                </a:solidFill>
              </a:rPr>
              <a:t>System</a:t>
            </a:r>
            <a:r>
              <a:rPr lang="en-US" altLang="zh-CN" i="1" dirty="0"/>
              <a:t> </a:t>
            </a:r>
            <a:r>
              <a:rPr lang="en-US" altLang="zh-CN" sz="3600" b="1" dirty="0">
                <a:solidFill>
                  <a:schemeClr val="accent1">
                    <a:lumMod val="75000"/>
                  </a:schemeClr>
                </a:solidFill>
              </a:rPr>
              <a:t>Deployment</a:t>
            </a:r>
          </a:p>
        </p:txBody>
      </p:sp>
      <p:pic>
        <p:nvPicPr>
          <p:cNvPr id="4" name="图片 3"/>
          <p:cNvPicPr>
            <a:picLocks noChangeAspect="1"/>
          </p:cNvPicPr>
          <p:nvPr/>
        </p:nvPicPr>
        <p:blipFill>
          <a:blip r:embed="rId4"/>
          <a:stretch>
            <a:fillRect/>
          </a:stretch>
        </p:blipFill>
        <p:spPr>
          <a:xfrm>
            <a:off x="591822" y="1757821"/>
            <a:ext cx="7688112" cy="3435971"/>
          </a:xfrm>
          <a:prstGeom prst="rect">
            <a:avLst/>
          </a:prstGeom>
        </p:spPr>
      </p:pic>
    </p:spTree>
    <p:custDataLst>
      <p:tags r:id="rId1"/>
    </p:custDataLst>
    <p:extLst>
      <p:ext uri="{BB962C8B-B14F-4D97-AF65-F5344CB8AC3E}">
        <p14:creationId xmlns:p14="http://schemas.microsoft.com/office/powerpoint/2010/main" val="982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accent1">
                    <a:lumMod val="75000"/>
                  </a:schemeClr>
                </a:solidFill>
              </a:rPr>
              <a:t>Performance</a:t>
            </a:r>
            <a:endParaRPr lang="en-US" altLang="zh-CN" sz="3600" b="1" dirty="0">
              <a:solidFill>
                <a:schemeClr val="accent1">
                  <a:lumMod val="75000"/>
                </a:schemeClr>
              </a:solidFill>
            </a:endParaRPr>
          </a:p>
        </p:txBody>
      </p:sp>
      <p:grpSp>
        <p:nvGrpSpPr>
          <p:cNvPr id="7" name="组合 6"/>
          <p:cNvGrpSpPr/>
          <p:nvPr/>
        </p:nvGrpSpPr>
        <p:grpSpPr>
          <a:xfrm>
            <a:off x="550966" y="1525850"/>
            <a:ext cx="3752810" cy="3806301"/>
            <a:chOff x="550966" y="1862978"/>
            <a:chExt cx="3752810" cy="3806301"/>
          </a:xfrm>
        </p:grpSpPr>
        <p:pic>
          <p:nvPicPr>
            <p:cNvPr id="5" name="图片 4"/>
            <p:cNvPicPr>
              <a:picLocks noChangeAspect="1"/>
            </p:cNvPicPr>
            <p:nvPr/>
          </p:nvPicPr>
          <p:blipFill>
            <a:blip r:embed="rId4"/>
            <a:stretch>
              <a:fillRect/>
            </a:stretch>
          </p:blipFill>
          <p:spPr>
            <a:xfrm>
              <a:off x="550966" y="1862978"/>
              <a:ext cx="3696020" cy="2583404"/>
            </a:xfrm>
            <a:prstGeom prst="rect">
              <a:avLst/>
            </a:prstGeom>
          </p:spPr>
        </p:pic>
        <p:sp>
          <p:nvSpPr>
            <p:cNvPr id="9" name="矩形 8"/>
            <p:cNvSpPr/>
            <p:nvPr/>
          </p:nvSpPr>
          <p:spPr>
            <a:xfrm>
              <a:off x="1016824" y="4674354"/>
              <a:ext cx="3286952" cy="994925"/>
            </a:xfrm>
            <a:prstGeom prst="rect">
              <a:avLst/>
            </a:prstGeom>
            <a:solidFill>
              <a:schemeClr val="accent1"/>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r>
                <a:rPr lang="en-US" altLang="zh-CN" dirty="0" smtClean="0"/>
                <a:t>The detection accuracy reaches </a:t>
              </a:r>
              <a:r>
                <a:rPr lang="en-US" altLang="zh-CN" b="1" dirty="0" smtClean="0"/>
                <a:t>99.3%</a:t>
              </a:r>
              <a:r>
                <a:rPr lang="en-US" altLang="zh-CN" dirty="0" smtClean="0"/>
                <a:t> even </a:t>
              </a:r>
              <a:r>
                <a:rPr lang="en-US" altLang="zh-CN" dirty="0"/>
                <a:t>in a dynamic </a:t>
              </a:r>
              <a:r>
                <a:rPr lang="en-US" altLang="zh-CN" dirty="0" smtClean="0"/>
                <a:t>scene.</a:t>
              </a:r>
              <a:endParaRPr lang="zh-CN" altLang="en-US" dirty="0"/>
            </a:p>
          </p:txBody>
        </p:sp>
      </p:grpSp>
      <p:sp>
        <p:nvSpPr>
          <p:cNvPr id="12" name="矩形 11"/>
          <p:cNvSpPr/>
          <p:nvPr/>
        </p:nvSpPr>
        <p:spPr>
          <a:xfrm>
            <a:off x="4692712" y="4337226"/>
            <a:ext cx="3286952" cy="99492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altLang="zh-CN" dirty="0" smtClean="0"/>
              <a:t>The counting errors are bounded in</a:t>
            </a:r>
            <a:r>
              <a:rPr lang="en-US" altLang="zh-CN" b="1" dirty="0" smtClean="0"/>
              <a:t> 0.2 </a:t>
            </a:r>
            <a:r>
              <a:rPr lang="en-US" altLang="zh-CN" dirty="0" smtClean="0"/>
              <a:t>tags.</a:t>
            </a:r>
            <a:endParaRPr lang="zh-CN" altLang="en-US" dirty="0"/>
          </a:p>
        </p:txBody>
      </p:sp>
      <p:pic>
        <p:nvPicPr>
          <p:cNvPr id="2" name="图片 1"/>
          <p:cNvPicPr>
            <a:picLocks noChangeAspect="1"/>
          </p:cNvPicPr>
          <p:nvPr/>
        </p:nvPicPr>
        <p:blipFill>
          <a:blip r:embed="rId5"/>
          <a:stretch>
            <a:fillRect/>
          </a:stretch>
        </p:blipFill>
        <p:spPr>
          <a:xfrm>
            <a:off x="4401161" y="1605421"/>
            <a:ext cx="3475021" cy="2598645"/>
          </a:xfrm>
          <a:prstGeom prst="rect">
            <a:avLst/>
          </a:prstGeom>
        </p:spPr>
      </p:pic>
    </p:spTree>
    <p:custDataLst>
      <p:tags r:id="rId1"/>
    </p:custDataLst>
    <p:extLst>
      <p:ext uri="{BB962C8B-B14F-4D97-AF65-F5344CB8AC3E}">
        <p14:creationId xmlns:p14="http://schemas.microsoft.com/office/powerpoint/2010/main" val="131088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99593" y="4151363"/>
            <a:ext cx="1321811" cy="1365871"/>
          </a:xfrm>
          <a:prstGeom prst="rect">
            <a:avLst/>
          </a:prstGeom>
          <a:gradFill flip="none" rotWithShape="1">
            <a:gsLst>
              <a:gs pos="8000">
                <a:srgbClr val="9954CC"/>
              </a:gs>
              <a:gs pos="90000">
                <a:srgbClr val="7030A0"/>
              </a:gs>
            </a:gsLst>
            <a:lin ang="2700000" scaled="1"/>
            <a:tileRect/>
          </a:gradFill>
          <a:ln w="25400">
            <a:noFill/>
          </a:ln>
          <a:effectLst>
            <a:outerShdw blurRad="225425" dist="50800" dir="5220000" algn="ctr">
              <a:srgbClr val="000000">
                <a:alpha val="33000"/>
              </a:srgbClr>
            </a:outerShdw>
          </a:effectLst>
          <a:scene3d>
            <a:camera prst="perspectiveFront" fov="3300000">
              <a:rot lat="2412069" lon="18086860" rev="6600000"/>
            </a:camera>
            <a:lightRig rig="harsh" dir="t">
              <a:rot lat="0" lon="0" rev="3000000"/>
            </a:lightRig>
          </a:scene3d>
          <a:sp3d extrusionH="254000" contourW="19050">
            <a:bevelT w="82550" h="44450" prst="convex"/>
            <a:bevelB w="82550" h="44450" prst="angle"/>
            <a:contourClr>
              <a:srgbClr val="FFFF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pPr>
            <a:endParaRPr lang="zh-CN" altLang="en-US" sz="1600" b="1">
              <a:solidFill>
                <a:schemeClr val="bg1"/>
              </a:solidFill>
              <a:latin typeface="微软雅黑" pitchFamily="34" charset="-122"/>
              <a:ea typeface="微软雅黑" pitchFamily="34" charset="-122"/>
            </a:endParaRPr>
          </a:p>
        </p:txBody>
      </p:sp>
      <p:sp>
        <p:nvSpPr>
          <p:cNvPr id="5" name="矩形 4"/>
          <p:cNvSpPr/>
          <p:nvPr/>
        </p:nvSpPr>
        <p:spPr>
          <a:xfrm>
            <a:off x="899593" y="2727438"/>
            <a:ext cx="1321811" cy="1365871"/>
          </a:xfrm>
          <a:prstGeom prst="rect">
            <a:avLst/>
          </a:prstGeom>
          <a:gradFill flip="none" rotWithShape="1">
            <a:gsLst>
              <a:gs pos="0">
                <a:srgbClr val="FFCF01"/>
              </a:gs>
              <a:gs pos="90000">
                <a:srgbClr val="E22000"/>
              </a:gs>
            </a:gsLst>
            <a:lin ang="2700000" scaled="1"/>
            <a:tileRect/>
          </a:gradFill>
          <a:ln w="25400">
            <a:noFill/>
          </a:ln>
          <a:effectLst>
            <a:outerShdw blurRad="225425" dist="50800" dir="5220000" algn="ctr">
              <a:srgbClr val="000000">
                <a:alpha val="33000"/>
              </a:srgbClr>
            </a:outerShdw>
          </a:effectLst>
          <a:scene3d>
            <a:camera prst="perspectiveFront" fov="3300000">
              <a:rot lat="2412000" lon="18084000" rev="6600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pPr>
            <a:endParaRPr lang="zh-CN" altLang="en-US" sz="9600" b="1" dirty="0">
              <a:solidFill>
                <a:schemeClr val="bg1"/>
              </a:solidFill>
              <a:latin typeface="微软雅黑" pitchFamily="34" charset="-122"/>
              <a:ea typeface="微软雅黑" pitchFamily="34" charset="-122"/>
            </a:endParaRPr>
          </a:p>
        </p:txBody>
      </p:sp>
      <p:sp>
        <p:nvSpPr>
          <p:cNvPr id="6" name="矩形 5"/>
          <p:cNvSpPr/>
          <p:nvPr/>
        </p:nvSpPr>
        <p:spPr>
          <a:xfrm>
            <a:off x="899593" y="1198156"/>
            <a:ext cx="1321811" cy="1365871"/>
          </a:xfrm>
          <a:prstGeom prst="rect">
            <a:avLst/>
          </a:prstGeom>
          <a:gradFill flip="none" rotWithShape="1">
            <a:gsLst>
              <a:gs pos="0">
                <a:srgbClr val="00DFF6"/>
              </a:gs>
              <a:gs pos="90000">
                <a:srgbClr val="002774"/>
              </a:gs>
            </a:gsLst>
            <a:lin ang="2700000" scaled="1"/>
            <a:tileRect/>
          </a:gradFill>
          <a:ln w="25400">
            <a:noFill/>
          </a:ln>
          <a:effectLst>
            <a:outerShdw blurRad="225425" dist="50800" dir="5220000" algn="ctr">
              <a:srgbClr val="000000">
                <a:alpha val="33000"/>
              </a:srgbClr>
            </a:outerShdw>
          </a:effectLst>
          <a:scene3d>
            <a:camera prst="perspectiveFront" fov="3300000">
              <a:rot lat="2412000" lon="18084000" rev="6600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pPr>
            <a:endParaRPr lang="zh-CN" altLang="en-US" sz="11500" b="1" dirty="0">
              <a:solidFill>
                <a:schemeClr val="bg1"/>
              </a:solidFill>
              <a:latin typeface="微软雅黑" pitchFamily="34" charset="-122"/>
              <a:ea typeface="微软雅黑" pitchFamily="34" charset="-122"/>
            </a:endParaRPr>
          </a:p>
        </p:txBody>
      </p:sp>
      <p:cxnSp>
        <p:nvCxnSpPr>
          <p:cNvPr id="11" name="肘形连接符 10"/>
          <p:cNvCxnSpPr/>
          <p:nvPr/>
        </p:nvCxnSpPr>
        <p:spPr>
          <a:xfrm>
            <a:off x="2527197" y="1955693"/>
            <a:ext cx="6046352" cy="451949"/>
          </a:xfrm>
          <a:prstGeom prst="bentConnector3">
            <a:avLst>
              <a:gd name="adj1" fmla="val 4627"/>
            </a:avLst>
          </a:prstGeom>
          <a:ln w="25400" cmpd="thickThin">
            <a:solidFill>
              <a:schemeClr val="accent1">
                <a:lumMod val="50000"/>
              </a:schemeClr>
            </a:solidFill>
            <a:prstDash val="dashDot"/>
          </a:ln>
        </p:spPr>
        <p:style>
          <a:lnRef idx="3">
            <a:schemeClr val="accent1"/>
          </a:lnRef>
          <a:fillRef idx="0">
            <a:schemeClr val="accent1"/>
          </a:fillRef>
          <a:effectRef idx="2">
            <a:schemeClr val="accent1"/>
          </a:effectRef>
          <a:fontRef idx="minor">
            <a:schemeClr val="tx1"/>
          </a:fontRef>
        </p:style>
      </p:cxnSp>
      <p:cxnSp>
        <p:nvCxnSpPr>
          <p:cNvPr id="16" name="肘形连接符 15"/>
          <p:cNvCxnSpPr/>
          <p:nvPr/>
        </p:nvCxnSpPr>
        <p:spPr>
          <a:xfrm>
            <a:off x="2440429" y="3549181"/>
            <a:ext cx="5987629" cy="652421"/>
          </a:xfrm>
          <a:prstGeom prst="bentConnector3">
            <a:avLst>
              <a:gd name="adj1" fmla="val 5556"/>
            </a:avLst>
          </a:prstGeom>
          <a:ln w="25400" cmpd="thickThin">
            <a:solidFill>
              <a:schemeClr val="accent4">
                <a:lumMod val="50000"/>
              </a:schemeClr>
            </a:solidFill>
            <a:prstDash val="dashDot"/>
          </a:ln>
        </p:spPr>
        <p:style>
          <a:lnRef idx="3">
            <a:schemeClr val="accent1"/>
          </a:lnRef>
          <a:fillRef idx="0">
            <a:schemeClr val="accent1"/>
          </a:fillRef>
          <a:effectRef idx="2">
            <a:schemeClr val="accent1"/>
          </a:effectRef>
          <a:fontRef idx="minor">
            <a:schemeClr val="tx1"/>
          </a:fontRef>
        </p:style>
      </p:cxnSp>
      <p:cxnSp>
        <p:nvCxnSpPr>
          <p:cNvPr id="15" name="肘形连接符 14"/>
          <p:cNvCxnSpPr/>
          <p:nvPr/>
        </p:nvCxnSpPr>
        <p:spPr>
          <a:xfrm>
            <a:off x="2500119" y="4941168"/>
            <a:ext cx="6014708" cy="576064"/>
          </a:xfrm>
          <a:prstGeom prst="bentConnector3">
            <a:avLst>
              <a:gd name="adj1" fmla="val 3690"/>
            </a:avLst>
          </a:prstGeom>
          <a:ln w="25400" cmpd="thickThin">
            <a:solidFill>
              <a:srgbClr val="9148C8"/>
            </a:solidFill>
            <a:prstDash val="dashDot"/>
          </a:ln>
        </p:spPr>
        <p:style>
          <a:lnRef idx="3">
            <a:schemeClr val="accent1"/>
          </a:lnRef>
          <a:fillRef idx="0">
            <a:schemeClr val="accent1"/>
          </a:fillRef>
          <a:effectRef idx="2">
            <a:schemeClr val="accent1"/>
          </a:effectRef>
          <a:fontRef idx="minor">
            <a:schemeClr val="tx1"/>
          </a:fontRef>
        </p:style>
      </p:cxnSp>
      <p:sp>
        <p:nvSpPr>
          <p:cNvPr id="12" name="Rectangle 2"/>
          <p:cNvSpPr txBox="1">
            <a:spLocks noChangeArrowheads="1"/>
          </p:cNvSpPr>
          <p:nvPr/>
        </p:nvSpPr>
        <p:spPr>
          <a:xfrm>
            <a:off x="198455" y="657227"/>
            <a:ext cx="8229600" cy="814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48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Conclusion</a:t>
            </a:r>
            <a:endParaRPr lang="zh-CN" altLang="en-US" sz="48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a:p>
            <a:pPr>
              <a:defRPr/>
            </a:pPr>
            <a:endParaRPr lang="en-US" altLang="zh-CN" sz="66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文本框 1"/>
          <p:cNvSpPr txBox="1"/>
          <p:nvPr/>
        </p:nvSpPr>
        <p:spPr>
          <a:xfrm>
            <a:off x="1316148" y="1667872"/>
            <a:ext cx="740521"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768452" y="1881091"/>
            <a:ext cx="6713147" cy="400110"/>
          </a:xfrm>
          <a:prstGeom prst="rect">
            <a:avLst/>
          </a:prstGeom>
        </p:spPr>
        <p:txBody>
          <a:bodyPr wrap="square">
            <a:spAutoFit/>
          </a:bodyPr>
          <a:lstStyle/>
          <a:p>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We</a:t>
            </a:r>
            <a:r>
              <a:rPr lang="en-US" altLang="zh-CN" dirty="0"/>
              <a:t>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detect clone tags with</a:t>
            </a:r>
            <a:r>
              <a:rPr lang="en-US" altLang="zh-CN" dirty="0" smtClean="0"/>
              <a:t>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COTS</a:t>
            </a:r>
            <a:r>
              <a:rPr lang="en-US" altLang="zh-CN" dirty="0"/>
              <a:t>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RFID</a:t>
            </a:r>
            <a:r>
              <a:rPr lang="en-US" altLang="zh-CN" dirty="0" smtClean="0"/>
              <a:t>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devices</a:t>
            </a:r>
            <a:endParaRPr lang="en-US" sz="2000" b="1" dirty="0">
              <a:solidFill>
                <a:srgbClr val="FF0000"/>
              </a:solidFill>
              <a:latin typeface="微软雅黑" panose="020B0503020204020204" pitchFamily="34" charset="-122"/>
              <a:ea typeface="微软雅黑" panose="020B0503020204020204" pitchFamily="34" charset="-122"/>
            </a:endParaRPr>
          </a:p>
        </p:txBody>
      </p:sp>
      <p:sp>
        <p:nvSpPr>
          <p:cNvPr id="32" name="矩形 31"/>
          <p:cNvSpPr/>
          <p:nvPr/>
        </p:nvSpPr>
        <p:spPr>
          <a:xfrm>
            <a:off x="2768452" y="3549181"/>
            <a:ext cx="6286273" cy="400110"/>
          </a:xfrm>
          <a:prstGeom prst="rect">
            <a:avLst/>
          </a:prstGeom>
        </p:spPr>
        <p:txBody>
          <a:bodyPr wrap="square">
            <a:spAutoFit/>
          </a:bodyPr>
          <a:lstStyle/>
          <a:p>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We provide two effective clustering </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strategies</a:t>
            </a:r>
            <a:endParaRPr lang="en-US" altLang="zh-CN" dirty="0"/>
          </a:p>
        </p:txBody>
      </p:sp>
      <p:sp>
        <p:nvSpPr>
          <p:cNvPr id="37" name="矩形 36"/>
          <p:cNvSpPr/>
          <p:nvPr/>
        </p:nvSpPr>
        <p:spPr>
          <a:xfrm>
            <a:off x="2768452" y="5009393"/>
            <a:ext cx="6768603" cy="400110"/>
          </a:xfrm>
          <a:prstGeom prst="rect">
            <a:avLst/>
          </a:prstGeom>
        </p:spPr>
        <p:txBody>
          <a:bodyPr wrap="square">
            <a:spAutoFit/>
          </a:bodyPr>
          <a:lstStyle/>
          <a:p>
            <a:r>
              <a:rPr lang="en-US" sz="2000" b="1" dirty="0" smtClean="0">
                <a:latin typeface="微软雅黑" panose="020B0503020204020204" pitchFamily="34" charset="-122"/>
                <a:ea typeface="微软雅黑" panose="020B0503020204020204" pitchFamily="34" charset="-122"/>
                <a:cs typeface="Times New Roman" panose="02020603050405020304" pitchFamily="18" charset="0"/>
              </a:rPr>
              <a:t>T</a:t>
            </a:r>
            <a:r>
              <a:rPr lang="en-US" altLang="zh-CN" sz="2000" b="1" dirty="0" smtClean="0">
                <a:latin typeface="微软雅黑" panose="020B0503020204020204" pitchFamily="34" charset="-122"/>
                <a:ea typeface="微软雅黑" panose="020B0503020204020204" pitchFamily="34" charset="-122"/>
                <a:cs typeface="Times New Roman" panose="02020603050405020304" pitchFamily="18" charset="0"/>
              </a:rPr>
              <a:t>he </a:t>
            </a:r>
            <a:r>
              <a:rPr lang="en-US" sz="2000" b="1" dirty="0" smtClean="0">
                <a:latin typeface="微软雅黑" panose="020B0503020204020204" pitchFamily="34" charset="-122"/>
                <a:ea typeface="微软雅黑" panose="020B0503020204020204" pitchFamily="34" charset="-122"/>
                <a:cs typeface="Times New Roman" panose="02020603050405020304" pitchFamily="18" charset="0"/>
              </a:rPr>
              <a:t>detection accuracy is high in practical</a:t>
            </a:r>
            <a:endParaRPr lang="en-US"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1306594" y="3197744"/>
            <a:ext cx="740521"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316147" y="4621669"/>
            <a:ext cx="740521"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75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descr="green-question-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96" y="2612316"/>
            <a:ext cx="3305175" cy="329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2012968" y="1092797"/>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CN" sz="66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416234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3600" b="1" dirty="0" smtClean="0">
                <a:solidFill>
                  <a:srgbClr val="0070C0"/>
                </a:solidFill>
                <a:latin typeface="Calibri" panose="020F0502020204030204"/>
                <a:ea typeface="等线" panose="02010600030101010101" pitchFamily="2" charset="-122"/>
              </a:rPr>
              <a:t>Motivation</a:t>
            </a:r>
            <a:endParaRPr lang="en-US" altLang="zh-CN" sz="3600" b="1" dirty="0">
              <a:solidFill>
                <a:srgbClr val="0070C0"/>
              </a:solidFill>
              <a:latin typeface="Calibri" panose="020F0502020204030204"/>
              <a:ea typeface="等线" panose="02010600030101010101" pitchFamily="2"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62" y="4126323"/>
            <a:ext cx="2731679" cy="2731679"/>
          </a:xfrm>
          <a:prstGeom prst="ellipse">
            <a:avLst/>
          </a:prstGeom>
        </p:spPr>
      </p:pic>
      <p:sp>
        <p:nvSpPr>
          <p:cNvPr id="13" name="灯片编号占位符 4"/>
          <p:cNvSpPr>
            <a:spLocks noGrp="1"/>
          </p:cNvSpPr>
          <p:nvPr>
            <p:ph type="sldNum" sz="quarter" idx="12"/>
          </p:nvPr>
        </p:nvSpPr>
        <p:spPr>
          <a:xfrm>
            <a:off x="6933939" y="6431286"/>
            <a:ext cx="2057400" cy="365125"/>
          </a:xfrm>
        </p:spPr>
        <p:txBody>
          <a:bodyPr/>
          <a:lstStyle/>
          <a:p>
            <a:fld id="{87BE2FD7-40F1-44AC-A51A-8426D87F9162}" type="slidenum">
              <a:rPr lang="zh-CN" altLang="en-US" smtClean="0"/>
              <a:t>2</a:t>
            </a:fld>
            <a:endParaRPr lang="zh-CN" altLang="en-US"/>
          </a:p>
        </p:txBody>
      </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1622717"/>
            <a:ext cx="4112073" cy="2056037"/>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8784"/>
          <a:stretch/>
        </p:blipFill>
        <p:spPr>
          <a:xfrm>
            <a:off x="4165876" y="4351195"/>
            <a:ext cx="4978124" cy="2281933"/>
          </a:xfrm>
          <a:prstGeom prst="rect">
            <a:avLst/>
          </a:prstGeom>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l="6910" r="4133"/>
          <a:stretch/>
        </p:blipFill>
        <p:spPr>
          <a:xfrm>
            <a:off x="4482436" y="1472788"/>
            <a:ext cx="2011832" cy="1508874"/>
          </a:xfrm>
          <a:prstGeom prst="ellipse">
            <a:avLst/>
          </a:prstGeom>
        </p:spPr>
      </p:pic>
      <p:pic>
        <p:nvPicPr>
          <p:cNvPr id="18" name="图片 17"/>
          <p:cNvPicPr>
            <a:picLocks noChangeAspect="1"/>
          </p:cNvPicPr>
          <p:nvPr/>
        </p:nvPicPr>
        <p:blipFill rotWithShape="1">
          <a:blip r:embed="rId8" cstate="print">
            <a:extLst>
              <a:ext uri="{28A0092B-C50C-407E-A947-70E740481C1C}">
                <a14:useLocalDpi xmlns:a14="http://schemas.microsoft.com/office/drawing/2010/main" val="0"/>
              </a:ext>
            </a:extLst>
          </a:blip>
          <a:srcRect l="5662" t="187" r="28254" b="-187"/>
          <a:stretch/>
        </p:blipFill>
        <p:spPr>
          <a:xfrm>
            <a:off x="6654938" y="2596242"/>
            <a:ext cx="2013170" cy="1509878"/>
          </a:xfrm>
          <a:prstGeom prst="ellipse">
            <a:avLst/>
          </a:prstGeom>
        </p:spPr>
      </p:pic>
      <p:sp>
        <p:nvSpPr>
          <p:cNvPr id="19" name="矩形 18"/>
          <p:cNvSpPr/>
          <p:nvPr/>
        </p:nvSpPr>
        <p:spPr>
          <a:xfrm>
            <a:off x="1905303" y="3787802"/>
            <a:ext cx="3143376" cy="400110"/>
          </a:xfrm>
          <a:prstGeom prst="rect">
            <a:avLst/>
          </a:prstGeom>
        </p:spPr>
        <p:txBody>
          <a:bodyPr wrap="square">
            <a:spAutoFit/>
          </a:bodyPr>
          <a:lstStyle/>
          <a:p>
            <a:pPr marL="180000" marR="177800" algn="just"/>
            <a:r>
              <a:rPr lang="en-US" altLang="zh-CN" sz="2000" spc="-50" dirty="0" smtClean="0">
                <a:solidFill>
                  <a:srgbClr val="00B050"/>
                </a:solidFill>
                <a:latin typeface="微软雅黑" panose="020B0503020204020204" pitchFamily="34" charset="-122"/>
                <a:ea typeface="微软雅黑" panose="020B0503020204020204" pitchFamily="34" charset="-122"/>
                <a:cs typeface="Calibri" panose="020F0502020204030204" pitchFamily="34" charset="0"/>
              </a:rPr>
              <a:t>product identification</a:t>
            </a:r>
            <a:endParaRPr lang="en-US" altLang="zh-CN" sz="2000" spc="-50" dirty="0">
              <a:solidFill>
                <a:srgbClr val="00B05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1" name="矩形 20"/>
          <p:cNvSpPr/>
          <p:nvPr/>
        </p:nvSpPr>
        <p:spPr>
          <a:xfrm>
            <a:off x="1778467" y="4411452"/>
            <a:ext cx="2174618" cy="400110"/>
          </a:xfrm>
          <a:prstGeom prst="rect">
            <a:avLst/>
          </a:prstGeom>
        </p:spPr>
        <p:txBody>
          <a:bodyPr wrap="square">
            <a:spAutoFit/>
          </a:bodyPr>
          <a:lstStyle/>
          <a:p>
            <a:pPr marL="180000" marR="177800" algn="just"/>
            <a:r>
              <a:rPr lang="en-US" altLang="zh-CN" sz="2000" spc="-50" dirty="0" smtClean="0">
                <a:solidFill>
                  <a:srgbClr val="C00000"/>
                </a:solidFill>
                <a:latin typeface="微软雅黑" panose="020B0503020204020204" pitchFamily="34" charset="-122"/>
                <a:ea typeface="微软雅黑" panose="020B0503020204020204" pitchFamily="34" charset="-122"/>
                <a:cs typeface="Calibri" panose="020F0502020204030204" pitchFamily="34" charset="0"/>
              </a:rPr>
              <a:t>Infant security</a:t>
            </a:r>
            <a:endParaRPr lang="en-US" altLang="zh-CN" sz="2000" spc="-50"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0" name="矩形 19"/>
          <p:cNvSpPr/>
          <p:nvPr/>
        </p:nvSpPr>
        <p:spPr>
          <a:xfrm>
            <a:off x="4725269" y="3085638"/>
            <a:ext cx="2936254" cy="400110"/>
          </a:xfrm>
          <a:prstGeom prst="rect">
            <a:avLst/>
          </a:prstGeom>
        </p:spPr>
        <p:txBody>
          <a:bodyPr wrap="square">
            <a:spAutoFit/>
          </a:bodyPr>
          <a:lstStyle/>
          <a:p>
            <a:endParaRPr lang="en-US" altLang="zh-CN" sz="2000" spc="-50" dirty="0">
              <a:solidFill>
                <a:srgbClr val="0070C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2" name="矩形 21"/>
          <p:cNvSpPr/>
          <p:nvPr/>
        </p:nvSpPr>
        <p:spPr>
          <a:xfrm>
            <a:off x="4625700" y="3065100"/>
            <a:ext cx="3135392" cy="400110"/>
          </a:xfrm>
          <a:prstGeom prst="rect">
            <a:avLst/>
          </a:prstGeom>
        </p:spPr>
        <p:txBody>
          <a:bodyPr wrap="square">
            <a:spAutoFit/>
          </a:bodyPr>
          <a:lstStyle/>
          <a:p>
            <a:pPr marL="180000" marR="177800" algn="just"/>
            <a:r>
              <a:rPr lang="en-US" altLang="zh-CN" sz="2000" spc="-50" dirty="0" smtClean="0">
                <a:solidFill>
                  <a:srgbClr val="0070C0"/>
                </a:solidFill>
                <a:latin typeface="微软雅黑" panose="020B0503020204020204" pitchFamily="34" charset="-122"/>
                <a:ea typeface="微软雅黑" panose="020B0503020204020204" pitchFamily="34" charset="-122"/>
                <a:cs typeface="Calibri" panose="020F0502020204030204" pitchFamily="34" charset="0"/>
              </a:rPr>
              <a:t>Passports </a:t>
            </a:r>
            <a:endParaRPr lang="en-US" altLang="zh-CN" sz="2000" spc="-50" dirty="0">
              <a:solidFill>
                <a:srgbClr val="0070C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5" name="矩形 14"/>
          <p:cNvSpPr/>
          <p:nvPr/>
        </p:nvSpPr>
        <p:spPr>
          <a:xfrm>
            <a:off x="6654938" y="1873540"/>
            <a:ext cx="3135392" cy="400110"/>
          </a:xfrm>
          <a:prstGeom prst="rect">
            <a:avLst/>
          </a:prstGeom>
        </p:spPr>
        <p:txBody>
          <a:bodyPr wrap="square">
            <a:spAutoFit/>
          </a:bodyPr>
          <a:lstStyle/>
          <a:p>
            <a:pPr marL="180000" marR="177800" algn="just"/>
            <a:r>
              <a:rPr lang="en-US" altLang="zh-CN" sz="2000" spc="-50" dirty="0" smtClean="0">
                <a:solidFill>
                  <a:schemeClr val="accent2"/>
                </a:solidFill>
                <a:latin typeface="微软雅黑" panose="020B0503020204020204" pitchFamily="34" charset="-122"/>
                <a:ea typeface="微软雅黑" panose="020B0503020204020204" pitchFamily="34" charset="-122"/>
                <a:cs typeface="Calibri" panose="020F0502020204030204" pitchFamily="34" charset="0"/>
              </a:rPr>
              <a:t>Credit cards</a:t>
            </a:r>
            <a:endParaRPr lang="en-US" altLang="zh-CN" sz="2000" spc="-50"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endParaRPr>
          </a:p>
        </p:txBody>
      </p:sp>
    </p:spTree>
    <p:custDataLst>
      <p:tags r:id="rId1"/>
    </p:custDataLst>
    <p:extLst>
      <p:ext uri="{BB962C8B-B14F-4D97-AF65-F5344CB8AC3E}">
        <p14:creationId xmlns:p14="http://schemas.microsoft.com/office/powerpoint/2010/main" val="95563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696486" y="1544518"/>
            <a:ext cx="619021" cy="618896"/>
          </a:xfrm>
          <a:prstGeom prst="rect">
            <a:avLst/>
          </a:prstGeom>
        </p:spPr>
      </p:pic>
      <p:pic>
        <p:nvPicPr>
          <p:cNvPr id="4" name="图片 3"/>
          <p:cNvPicPr>
            <a:picLocks noChangeAspect="1"/>
          </p:cNvPicPr>
          <p:nvPr/>
        </p:nvPicPr>
        <p:blipFill>
          <a:blip r:embed="rId3">
            <a:duotone>
              <a:schemeClr val="bg2">
                <a:shade val="45000"/>
                <a:satMod val="135000"/>
              </a:schemeClr>
              <a:prstClr val="white"/>
            </a:duotone>
          </a:blip>
          <a:stretch>
            <a:fillRect/>
          </a:stretch>
        </p:blipFill>
        <p:spPr>
          <a:xfrm>
            <a:off x="4313766" y="1544518"/>
            <a:ext cx="619021" cy="618896"/>
          </a:xfrm>
          <a:prstGeom prst="rect">
            <a:avLst/>
          </a:prstGeom>
        </p:spPr>
      </p:pic>
      <p:sp>
        <p:nvSpPr>
          <p:cNvPr id="8" name="矩形 7"/>
          <p:cNvSpPr/>
          <p:nvPr/>
        </p:nvSpPr>
        <p:spPr>
          <a:xfrm>
            <a:off x="2205668" y="1660144"/>
            <a:ext cx="2516405" cy="400110"/>
          </a:xfrm>
          <a:prstGeom prst="rect">
            <a:avLst/>
          </a:prstGeom>
        </p:spPr>
        <p:txBody>
          <a:bodyPr wrap="square">
            <a:spAutoFit/>
          </a:bodyPr>
          <a:lstStyle/>
          <a:p>
            <a:pPr marL="180000" marR="177800" algn="just"/>
            <a:r>
              <a:rPr lang="en-US" altLang="zh-CN" sz="2000" spc="-50" dirty="0" smtClean="0">
                <a:latin typeface="微软雅黑" panose="020B0503020204020204" pitchFamily="34" charset="-122"/>
                <a:ea typeface="微软雅黑" panose="020B0503020204020204" pitchFamily="34" charset="-122"/>
                <a:cs typeface="Calibri" panose="020F0502020204030204" pitchFamily="34" charset="0"/>
              </a:rPr>
              <a:t>Genuine tag</a:t>
            </a:r>
            <a:endParaRPr lang="en-US" altLang="zh-CN" sz="2000" spc="-5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矩形 8"/>
          <p:cNvSpPr/>
          <p:nvPr/>
        </p:nvSpPr>
        <p:spPr>
          <a:xfrm>
            <a:off x="4728719" y="1660144"/>
            <a:ext cx="2516405" cy="400110"/>
          </a:xfrm>
          <a:prstGeom prst="rect">
            <a:avLst/>
          </a:prstGeom>
        </p:spPr>
        <p:txBody>
          <a:bodyPr wrap="square">
            <a:spAutoFit/>
          </a:bodyPr>
          <a:lstStyle/>
          <a:p>
            <a:pPr marL="180000" marR="177800" algn="just"/>
            <a:r>
              <a:rPr lang="en-US" altLang="zh-CN" sz="2000" spc="-50" dirty="0" smtClean="0">
                <a:solidFill>
                  <a:schemeClr val="bg2">
                    <a:lumMod val="50000"/>
                  </a:schemeClr>
                </a:solidFill>
                <a:latin typeface="微软雅黑" panose="020B0503020204020204" pitchFamily="34" charset="-122"/>
                <a:ea typeface="微软雅黑" panose="020B0503020204020204" pitchFamily="34" charset="-122"/>
                <a:cs typeface="Calibri" panose="020F0502020204030204" pitchFamily="34" charset="0"/>
              </a:rPr>
              <a:t>Clone tag</a:t>
            </a:r>
            <a:endParaRPr lang="en-US" altLang="zh-CN" sz="2000" spc="-50" dirty="0">
              <a:solidFill>
                <a:schemeClr val="bg2">
                  <a:lumMod val="50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下箭头 13"/>
          <p:cNvSpPr/>
          <p:nvPr/>
        </p:nvSpPr>
        <p:spPr>
          <a:xfrm rot="18473103">
            <a:off x="2402096" y="1995487"/>
            <a:ext cx="377372" cy="67148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rot="3854899">
            <a:off x="3351980" y="1845460"/>
            <a:ext cx="377372" cy="942746"/>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stretch>
            <a:fillRect/>
          </a:stretch>
        </p:blipFill>
        <p:spPr>
          <a:xfrm>
            <a:off x="851336" y="2654388"/>
            <a:ext cx="7420884" cy="771954"/>
          </a:xfrm>
          <a:prstGeom prst="rect">
            <a:avLst/>
          </a:prstGeom>
        </p:spPr>
      </p:pic>
      <p:sp>
        <p:nvSpPr>
          <p:cNvPr id="18" name="矩形 17"/>
          <p:cNvSpPr/>
          <p:nvPr/>
        </p:nvSpPr>
        <p:spPr>
          <a:xfrm>
            <a:off x="6080667" y="1921772"/>
            <a:ext cx="2775466" cy="400110"/>
          </a:xfrm>
          <a:prstGeom prst="rect">
            <a:avLst/>
          </a:prstGeom>
        </p:spPr>
        <p:txBody>
          <a:bodyPr wrap="square">
            <a:spAutoFit/>
          </a:bodyPr>
          <a:lstStyle/>
          <a:p>
            <a:pPr marL="180000" marR="177800" algn="just"/>
            <a:r>
              <a:rPr lang="en-US" altLang="zh-CN" sz="2000" b="1" spc="-50" dirty="0" smtClean="0">
                <a:solidFill>
                  <a:srgbClr val="156CA6"/>
                </a:solidFill>
                <a:latin typeface="微软雅黑" panose="020B0503020204020204" pitchFamily="34" charset="-122"/>
                <a:ea typeface="微软雅黑" panose="020B0503020204020204" pitchFamily="34" charset="-122"/>
                <a:cs typeface="Calibri" panose="020F0502020204030204" pitchFamily="34" charset="0"/>
              </a:rPr>
              <a:t>Existing solution</a:t>
            </a:r>
            <a:endParaRPr lang="en-US" altLang="zh-CN" sz="2000" b="1" spc="-50" dirty="0">
              <a:solidFill>
                <a:srgbClr val="156CA6"/>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20" name="组合 19"/>
          <p:cNvGrpSpPr/>
          <p:nvPr/>
        </p:nvGrpSpPr>
        <p:grpSpPr>
          <a:xfrm>
            <a:off x="851336" y="3949601"/>
            <a:ext cx="7420884" cy="1899527"/>
            <a:chOff x="851336" y="3949599"/>
            <a:chExt cx="7420884" cy="1899527"/>
          </a:xfrm>
        </p:grpSpPr>
        <p:pic>
          <p:nvPicPr>
            <p:cNvPr id="5" name="图片 4"/>
            <p:cNvPicPr>
              <a:picLocks noChangeAspect="1"/>
            </p:cNvPicPr>
            <p:nvPr/>
          </p:nvPicPr>
          <p:blipFill>
            <a:blip r:embed="rId3"/>
            <a:stretch>
              <a:fillRect/>
            </a:stretch>
          </p:blipFill>
          <p:spPr>
            <a:xfrm>
              <a:off x="1701328" y="3949599"/>
              <a:ext cx="619021" cy="618896"/>
            </a:xfrm>
            <a:prstGeom prst="rect">
              <a:avLst/>
            </a:prstGeom>
          </p:spPr>
        </p:pic>
        <p:pic>
          <p:nvPicPr>
            <p:cNvPr id="7" name="图片 6"/>
            <p:cNvPicPr>
              <a:picLocks noChangeAspect="1"/>
            </p:cNvPicPr>
            <p:nvPr/>
          </p:nvPicPr>
          <p:blipFill>
            <a:blip r:embed="rId3">
              <a:duotone>
                <a:schemeClr val="bg2">
                  <a:shade val="45000"/>
                  <a:satMod val="135000"/>
                </a:schemeClr>
                <a:prstClr val="white"/>
              </a:duotone>
            </a:blip>
            <a:stretch>
              <a:fillRect/>
            </a:stretch>
          </p:blipFill>
          <p:spPr>
            <a:xfrm>
              <a:off x="4313763" y="3949599"/>
              <a:ext cx="619021" cy="618896"/>
            </a:xfrm>
            <a:prstGeom prst="rect">
              <a:avLst/>
            </a:prstGeom>
          </p:spPr>
        </p:pic>
        <p:sp>
          <p:nvSpPr>
            <p:cNvPr id="10" name="矩形 9"/>
            <p:cNvSpPr/>
            <p:nvPr/>
          </p:nvSpPr>
          <p:spPr>
            <a:xfrm>
              <a:off x="2205665" y="4066468"/>
              <a:ext cx="2516405" cy="400110"/>
            </a:xfrm>
            <a:prstGeom prst="rect">
              <a:avLst/>
            </a:prstGeom>
          </p:spPr>
          <p:txBody>
            <a:bodyPr wrap="square">
              <a:spAutoFit/>
            </a:bodyPr>
            <a:lstStyle/>
            <a:p>
              <a:pPr marL="180000" marR="177800" algn="just"/>
              <a:r>
                <a:rPr lang="en-US" altLang="zh-CN" sz="2000" spc="-50" dirty="0" smtClean="0">
                  <a:latin typeface="微软雅黑" panose="020B0503020204020204" pitchFamily="34" charset="-122"/>
                  <a:ea typeface="微软雅黑" panose="020B0503020204020204" pitchFamily="34" charset="-122"/>
                  <a:cs typeface="Calibri" panose="020F0502020204030204" pitchFamily="34" charset="0"/>
                </a:rPr>
                <a:t>Genuine tag</a:t>
              </a:r>
              <a:endParaRPr lang="en-US" altLang="zh-CN" sz="2000" spc="-5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矩形 10"/>
            <p:cNvSpPr/>
            <p:nvPr/>
          </p:nvSpPr>
          <p:spPr>
            <a:xfrm>
              <a:off x="4722071" y="4058992"/>
              <a:ext cx="2516405" cy="400110"/>
            </a:xfrm>
            <a:prstGeom prst="rect">
              <a:avLst/>
            </a:prstGeom>
          </p:spPr>
          <p:txBody>
            <a:bodyPr wrap="square">
              <a:spAutoFit/>
            </a:bodyPr>
            <a:lstStyle/>
            <a:p>
              <a:pPr marL="180000" marR="177800" algn="just"/>
              <a:r>
                <a:rPr lang="en-US" altLang="zh-CN" sz="2000" spc="-50" dirty="0">
                  <a:solidFill>
                    <a:schemeClr val="bg2">
                      <a:lumMod val="50000"/>
                    </a:schemeClr>
                  </a:solidFill>
                  <a:latin typeface="微软雅黑" panose="020B0503020204020204" pitchFamily="34" charset="-122"/>
                  <a:ea typeface="微软雅黑" panose="020B0503020204020204" pitchFamily="34" charset="-122"/>
                  <a:cs typeface="Calibri" panose="020F0502020204030204" pitchFamily="34" charset="0"/>
                </a:rPr>
                <a:t>Clone tag</a:t>
              </a:r>
            </a:p>
          </p:txBody>
        </p:sp>
        <p:sp>
          <p:nvSpPr>
            <p:cNvPr id="12" name="下箭头 11"/>
            <p:cNvSpPr/>
            <p:nvPr/>
          </p:nvSpPr>
          <p:spPr>
            <a:xfrm rot="18447783">
              <a:off x="2361970" y="4496169"/>
              <a:ext cx="377372" cy="64865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rot="17861486">
              <a:off x="5325403" y="4362127"/>
              <a:ext cx="377372" cy="91673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17" name="图片 16"/>
            <p:cNvPicPr>
              <a:picLocks noChangeAspect="1"/>
            </p:cNvPicPr>
            <p:nvPr/>
          </p:nvPicPr>
          <p:blipFill>
            <a:blip r:embed="rId5"/>
            <a:stretch>
              <a:fillRect/>
            </a:stretch>
          </p:blipFill>
          <p:spPr>
            <a:xfrm>
              <a:off x="851336" y="5099228"/>
              <a:ext cx="7420884" cy="749898"/>
            </a:xfrm>
            <a:prstGeom prst="rect">
              <a:avLst/>
            </a:prstGeom>
          </p:spPr>
        </p:pic>
        <p:sp>
          <p:nvSpPr>
            <p:cNvPr id="19" name="矩形 18"/>
            <p:cNvSpPr/>
            <p:nvPr/>
          </p:nvSpPr>
          <p:spPr>
            <a:xfrm>
              <a:off x="6080665" y="4310576"/>
              <a:ext cx="1886468" cy="400110"/>
            </a:xfrm>
            <a:prstGeom prst="rect">
              <a:avLst/>
            </a:prstGeom>
          </p:spPr>
          <p:txBody>
            <a:bodyPr wrap="square">
              <a:spAutoFit/>
            </a:bodyPr>
            <a:lstStyle/>
            <a:p>
              <a:pPr marL="180000" marR="177800" algn="just"/>
              <a:r>
                <a:rPr lang="en-US" altLang="zh-CN" sz="2000" b="1" spc="-50" dirty="0" smtClean="0">
                  <a:solidFill>
                    <a:srgbClr val="C00000"/>
                  </a:solidFill>
                  <a:latin typeface="微软雅黑" panose="020B0503020204020204" pitchFamily="34" charset="-122"/>
                  <a:ea typeface="微软雅黑" panose="020B0503020204020204" pitchFamily="34" charset="-122"/>
                  <a:cs typeface="Calibri" panose="020F0502020204030204" pitchFamily="34" charset="0"/>
                </a:rPr>
                <a:t>In practice</a:t>
              </a:r>
              <a:endParaRPr lang="en-US" altLang="zh-CN" sz="2000" b="1" spc="-50"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矩形 1"/>
            <p:cNvSpPr/>
            <p:nvPr/>
          </p:nvSpPr>
          <p:spPr>
            <a:xfrm>
              <a:off x="5776914" y="5132388"/>
              <a:ext cx="812800" cy="6429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3600" b="1" dirty="0" smtClean="0">
                <a:solidFill>
                  <a:srgbClr val="0070C0"/>
                </a:solidFill>
                <a:latin typeface="Calibri" panose="020F0502020204030204"/>
                <a:ea typeface="等线" panose="02010600030101010101" pitchFamily="2" charset="-122"/>
              </a:rPr>
              <a:t>New Findings</a:t>
            </a:r>
            <a:endParaRPr lang="en-US" altLang="zh-CN" sz="3600" b="1" dirty="0">
              <a:solidFill>
                <a:srgbClr val="0070C0"/>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14919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chemeClr val="accent1">
                    <a:lumMod val="75000"/>
                  </a:schemeClr>
                </a:solidFill>
              </a:rPr>
              <a:t>Clone Detection</a:t>
            </a:r>
            <a:endParaRPr lang="en-US" altLang="zh-CN" sz="4000" b="1" dirty="0">
              <a:solidFill>
                <a:schemeClr val="accent1">
                  <a:lumMod val="75000"/>
                </a:schemeClr>
              </a:solidFill>
            </a:endParaRPr>
          </a:p>
        </p:txBody>
      </p:sp>
      <p:sp>
        <p:nvSpPr>
          <p:cNvPr id="5" name="圆角矩形 4"/>
          <p:cNvSpPr/>
          <p:nvPr/>
        </p:nvSpPr>
        <p:spPr>
          <a:xfrm>
            <a:off x="2088509" y="2098165"/>
            <a:ext cx="6064558" cy="88710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4000" b="1" dirty="0" smtClean="0">
                <a:latin typeface="Calibri" panose="020F0502020204030204" pitchFamily="34" charset="0"/>
              </a:rPr>
              <a:t>K</a:t>
            </a:r>
            <a:endParaRPr lang="zh-CN" altLang="en-US" sz="4000" b="1" dirty="0">
              <a:latin typeface="Calibri" panose="020F0502020204030204" pitchFamily="34" charset="0"/>
            </a:endParaRPr>
          </a:p>
        </p:txBody>
      </p:sp>
      <p:sp>
        <p:nvSpPr>
          <p:cNvPr id="6" name="圆角矩形 5"/>
          <p:cNvSpPr/>
          <p:nvPr/>
        </p:nvSpPr>
        <p:spPr>
          <a:xfrm>
            <a:off x="1202371" y="2089920"/>
            <a:ext cx="1735279" cy="90359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dirty="0" smtClean="0">
                <a:latin typeface="Calibri" panose="020F0502020204030204" pitchFamily="34" charset="0"/>
              </a:rPr>
              <a:t>Step 1.</a:t>
            </a:r>
            <a:endParaRPr lang="zh-CN" altLang="en-US" sz="3600" dirty="0">
              <a:latin typeface="Calibri" panose="020F0502020204030204" pitchFamily="34" charset="0"/>
            </a:endParaRPr>
          </a:p>
        </p:txBody>
      </p:sp>
      <p:sp>
        <p:nvSpPr>
          <p:cNvPr id="7" name="圆角矩形 6"/>
          <p:cNvSpPr/>
          <p:nvPr/>
        </p:nvSpPr>
        <p:spPr>
          <a:xfrm>
            <a:off x="1402935" y="3872731"/>
            <a:ext cx="6750132" cy="887105"/>
          </a:xfrm>
          <a:prstGeom prst="roundRect">
            <a:avLst/>
          </a:prstGeom>
          <a:solidFill>
            <a:schemeClr val="accent3"/>
          </a:solidFill>
          <a:ln>
            <a:solidFill>
              <a:schemeClr val="lt1"/>
            </a:solidFill>
          </a:ln>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dirty="0" smtClean="0">
                <a:latin typeface="Calibri" panose="020F0502020204030204" pitchFamily="34" charset="0"/>
              </a:rPr>
              <a:t>Dynamic </a:t>
            </a:r>
            <a:r>
              <a:rPr lang="en-US" altLang="zh-CN" sz="3600" dirty="0">
                <a:latin typeface="Calibri" panose="020F0502020204030204" pitchFamily="34" charset="0"/>
              </a:rPr>
              <a:t>Scene</a:t>
            </a:r>
            <a:endParaRPr lang="zh-CN" altLang="en-US" sz="3600" dirty="0">
              <a:latin typeface="Calibri" panose="020F0502020204030204" pitchFamily="34" charset="0"/>
            </a:endParaRPr>
          </a:p>
        </p:txBody>
      </p:sp>
      <p:sp>
        <p:nvSpPr>
          <p:cNvPr id="8" name="圆角矩形 7"/>
          <p:cNvSpPr/>
          <p:nvPr/>
        </p:nvSpPr>
        <p:spPr>
          <a:xfrm>
            <a:off x="1202371" y="3864484"/>
            <a:ext cx="1772276" cy="903597"/>
          </a:xfrm>
          <a:prstGeom prst="roundRect">
            <a:avLst/>
          </a:prstGeom>
          <a:solidFill>
            <a:schemeClr val="accent3"/>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600" dirty="0" smtClean="0">
                <a:latin typeface="Calibri" panose="020F0502020204030204" pitchFamily="34" charset="0"/>
              </a:rPr>
              <a:t>Step 2.</a:t>
            </a:r>
            <a:endParaRPr lang="zh-CN" altLang="en-US" sz="3600" dirty="0">
              <a:latin typeface="Calibri" panose="020F0502020204030204" pitchFamily="34" charset="0"/>
            </a:endParaRPr>
          </a:p>
        </p:txBody>
      </p:sp>
      <p:sp>
        <p:nvSpPr>
          <p:cNvPr id="3" name="矩形 2"/>
          <p:cNvSpPr/>
          <p:nvPr/>
        </p:nvSpPr>
        <p:spPr>
          <a:xfrm>
            <a:off x="3310910" y="2218551"/>
            <a:ext cx="2079415" cy="646331"/>
          </a:xfrm>
          <a:prstGeom prst="rect">
            <a:avLst/>
          </a:prstGeom>
        </p:spPr>
        <p:txBody>
          <a:bodyPr wrap="none">
            <a:spAutoFit/>
          </a:bodyPr>
          <a:lstStyle/>
          <a:p>
            <a:pPr algn="r"/>
            <a:r>
              <a:rPr lang="en-US" altLang="zh-CN" sz="3600" dirty="0" smtClean="0">
                <a:solidFill>
                  <a:schemeClr val="bg1"/>
                </a:solidFill>
                <a:latin typeface="Calibri" panose="020F0502020204030204" pitchFamily="34" charset="0"/>
              </a:rPr>
              <a:t>Still </a:t>
            </a:r>
            <a:r>
              <a:rPr lang="en-US" altLang="zh-CN" sz="3600" dirty="0">
                <a:solidFill>
                  <a:schemeClr val="bg1"/>
                </a:solidFill>
                <a:latin typeface="Calibri" panose="020F0502020204030204" pitchFamily="34" charset="0"/>
              </a:rPr>
              <a:t>Scene</a:t>
            </a:r>
            <a:endParaRPr lang="zh-CN" altLang="en-US" sz="3600"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18991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rgbClr val="0070C0"/>
                </a:solidFill>
                <a:latin typeface="Calibri" panose="020F0502020204030204"/>
                <a:ea typeface="等线" panose="02010600030101010101" pitchFamily="2" charset="-122"/>
              </a:rPr>
              <a:t>Basic idea</a:t>
            </a:r>
          </a:p>
        </p:txBody>
      </p:sp>
      <p:grpSp>
        <p:nvGrpSpPr>
          <p:cNvPr id="5" name="组合 4"/>
          <p:cNvGrpSpPr/>
          <p:nvPr/>
        </p:nvGrpSpPr>
        <p:grpSpPr>
          <a:xfrm>
            <a:off x="400382" y="1447388"/>
            <a:ext cx="8162704" cy="3886611"/>
            <a:chOff x="757415" y="1431036"/>
            <a:chExt cx="4781796" cy="2096621"/>
          </a:xfrm>
        </p:grpSpPr>
        <p:pic>
          <p:nvPicPr>
            <p:cNvPr id="2" name="图片 1"/>
            <p:cNvPicPr>
              <a:picLocks noChangeAspect="1"/>
            </p:cNvPicPr>
            <p:nvPr/>
          </p:nvPicPr>
          <p:blipFill>
            <a:blip r:embed="rId4"/>
            <a:stretch>
              <a:fillRect/>
            </a:stretch>
          </p:blipFill>
          <p:spPr>
            <a:xfrm>
              <a:off x="757415" y="1431036"/>
              <a:ext cx="4781796" cy="1727289"/>
            </a:xfrm>
            <a:prstGeom prst="rect">
              <a:avLst/>
            </a:prstGeom>
          </p:spPr>
        </p:pic>
        <p:sp>
          <p:nvSpPr>
            <p:cNvPr id="4" name="文本框 3"/>
            <p:cNvSpPr txBox="1"/>
            <p:nvPr/>
          </p:nvSpPr>
          <p:spPr>
            <a:xfrm>
              <a:off x="1405467" y="3158325"/>
              <a:ext cx="1193800" cy="369332"/>
            </a:xfrm>
            <a:prstGeom prst="rect">
              <a:avLst/>
            </a:prstGeom>
            <a:noFill/>
          </p:spPr>
          <p:txBody>
            <a:bodyPr wrap="square" rtlCol="0">
              <a:spAutoFit/>
            </a:bodyPr>
            <a:lstStyle/>
            <a:p>
              <a:pPr algn="ctr"/>
              <a:r>
                <a:rPr lang="en-US" altLang="zh-CN" dirty="0" smtClean="0"/>
                <a:t>Phase</a:t>
              </a:r>
              <a:endParaRPr lang="zh-CN" altLang="en-US" dirty="0"/>
            </a:p>
          </p:txBody>
        </p:sp>
        <p:sp>
          <p:nvSpPr>
            <p:cNvPr id="14" name="文本框 13"/>
            <p:cNvSpPr txBox="1"/>
            <p:nvPr/>
          </p:nvSpPr>
          <p:spPr>
            <a:xfrm>
              <a:off x="3753718" y="3158325"/>
              <a:ext cx="1193800" cy="369332"/>
            </a:xfrm>
            <a:prstGeom prst="rect">
              <a:avLst/>
            </a:prstGeom>
            <a:noFill/>
          </p:spPr>
          <p:txBody>
            <a:bodyPr wrap="square" rtlCol="0">
              <a:spAutoFit/>
            </a:bodyPr>
            <a:lstStyle/>
            <a:p>
              <a:pPr algn="ctr"/>
              <a:r>
                <a:rPr lang="en-US" altLang="zh-CN" dirty="0" smtClean="0"/>
                <a:t>RSSI</a:t>
              </a:r>
              <a:endParaRPr lang="zh-CN" altLang="en-US" dirty="0"/>
            </a:p>
          </p:txBody>
        </p:sp>
      </p:grpSp>
      <p:sp>
        <p:nvSpPr>
          <p:cNvPr id="29" name="文本框 28"/>
          <p:cNvSpPr txBox="1"/>
          <p:nvPr/>
        </p:nvSpPr>
        <p:spPr>
          <a:xfrm>
            <a:off x="2525561" y="5146291"/>
            <a:ext cx="4480927" cy="375416"/>
          </a:xfrm>
          <a:prstGeom prst="rect">
            <a:avLst/>
          </a:prstGeom>
          <a:solidFill>
            <a:schemeClr val="accent2"/>
          </a:solidFill>
        </p:spPr>
        <p:txBody>
          <a:bodyPr wrap="square" rtlCol="0">
            <a:spAutoFit/>
          </a:bodyPr>
          <a:lstStyle/>
          <a:p>
            <a:r>
              <a:rPr lang="en-US" altLang="zh-CN" dirty="0" smtClean="0">
                <a:solidFill>
                  <a:schemeClr val="bg1"/>
                </a:solidFill>
              </a:rPr>
              <a:t>20 different tags located at the same position</a:t>
            </a:r>
            <a:endParaRPr lang="zh-CN" altLang="en-US" dirty="0">
              <a:solidFill>
                <a:schemeClr val="bg1"/>
              </a:solidFill>
            </a:endParaRPr>
          </a:p>
        </p:txBody>
      </p:sp>
    </p:spTree>
    <p:custDataLst>
      <p:tags r:id="rId1"/>
    </p:custDataLst>
    <p:extLst>
      <p:ext uri="{BB962C8B-B14F-4D97-AF65-F5344CB8AC3E}">
        <p14:creationId xmlns:p14="http://schemas.microsoft.com/office/powerpoint/2010/main" val="20987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70C0"/>
                </a:solidFill>
                <a:latin typeface="Calibri" panose="020F0502020204030204"/>
                <a:ea typeface="等线" panose="02010600030101010101" pitchFamily="2" charset="-122"/>
              </a:rPr>
              <a:t>Clone Detection in Still Scene</a:t>
            </a:r>
            <a:endParaRPr lang="en-US" altLang="zh-CN" sz="3600" b="1" dirty="0">
              <a:solidFill>
                <a:srgbClr val="0070C0"/>
              </a:solidFill>
              <a:latin typeface="Calibri" panose="020F0502020204030204"/>
              <a:ea typeface="等线" panose="02010600030101010101" pitchFamily="2" charset="-122"/>
            </a:endParaRPr>
          </a:p>
        </p:txBody>
      </p:sp>
      <p:pic>
        <p:nvPicPr>
          <p:cNvPr id="8" name="图片 7"/>
          <p:cNvPicPr>
            <a:picLocks noChangeAspect="1"/>
          </p:cNvPicPr>
          <p:nvPr/>
        </p:nvPicPr>
        <p:blipFill>
          <a:blip r:embed="rId4"/>
          <a:stretch>
            <a:fillRect/>
          </a:stretch>
        </p:blipFill>
        <p:spPr>
          <a:xfrm>
            <a:off x="1749804" y="1624055"/>
            <a:ext cx="4812186" cy="3742811"/>
          </a:xfrm>
          <a:prstGeom prst="rect">
            <a:avLst/>
          </a:prstGeom>
        </p:spPr>
      </p:pic>
      <p:grpSp>
        <p:nvGrpSpPr>
          <p:cNvPr id="29" name="组合 28"/>
          <p:cNvGrpSpPr/>
          <p:nvPr/>
        </p:nvGrpSpPr>
        <p:grpSpPr>
          <a:xfrm>
            <a:off x="4727877" y="1977592"/>
            <a:ext cx="3070458" cy="1778419"/>
            <a:chOff x="4727877" y="1977592"/>
            <a:chExt cx="3070458" cy="1778419"/>
          </a:xfrm>
        </p:grpSpPr>
        <p:sp>
          <p:nvSpPr>
            <p:cNvPr id="9" name="图文框 8"/>
            <p:cNvSpPr/>
            <p:nvPr/>
          </p:nvSpPr>
          <p:spPr>
            <a:xfrm>
              <a:off x="4727877" y="1977592"/>
              <a:ext cx="837398" cy="908783"/>
            </a:xfrm>
            <a:prstGeom prst="frame">
              <a:avLst>
                <a:gd name="adj1" fmla="val 151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7" name="肘形连接符 16"/>
            <p:cNvCxnSpPr/>
            <p:nvPr/>
          </p:nvCxnSpPr>
          <p:spPr>
            <a:xfrm>
              <a:off x="5565275" y="2410504"/>
              <a:ext cx="1090759" cy="559058"/>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656034" y="2776379"/>
              <a:ext cx="1142301" cy="9796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Data from one tag</a:t>
              </a:r>
              <a:endParaRPr lang="zh-CN" altLang="en-US" dirty="0"/>
            </a:p>
          </p:txBody>
        </p:sp>
      </p:grpSp>
      <p:sp>
        <p:nvSpPr>
          <p:cNvPr id="13" name="矩形 12"/>
          <p:cNvSpPr/>
          <p:nvPr/>
        </p:nvSpPr>
        <p:spPr>
          <a:xfrm>
            <a:off x="3094359" y="5366866"/>
            <a:ext cx="2370026" cy="38636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RSSI-phase profile</a:t>
            </a:r>
            <a:endParaRPr lang="zh-CN" altLang="en-US" dirty="0"/>
          </a:p>
        </p:txBody>
      </p:sp>
      <p:sp>
        <p:nvSpPr>
          <p:cNvPr id="26" name="矩形 25"/>
          <p:cNvSpPr/>
          <p:nvPr/>
        </p:nvSpPr>
        <p:spPr>
          <a:xfrm>
            <a:off x="2254351" y="1234081"/>
            <a:ext cx="3803092" cy="461665"/>
          </a:xfrm>
          <a:prstGeom prst="rect">
            <a:avLst/>
          </a:prstGeom>
        </p:spPr>
        <p:txBody>
          <a:bodyPr wrap="none">
            <a:spAutoFit/>
          </a:bodyPr>
          <a:lstStyle/>
          <a:p>
            <a:r>
              <a:rPr lang="en-US" altLang="zh-CN" sz="2400" dirty="0" smtClean="0">
                <a:solidFill>
                  <a:srgbClr val="FF0000"/>
                </a:solidFill>
              </a:rPr>
              <a:t>1 Genuine tag </a:t>
            </a:r>
            <a:r>
              <a:rPr lang="en-US" altLang="zh-CN" sz="2400" dirty="0" smtClean="0"/>
              <a:t>+ </a:t>
            </a:r>
            <a:r>
              <a:rPr lang="en-US" altLang="zh-CN" sz="2400" dirty="0" smtClean="0">
                <a:solidFill>
                  <a:srgbClr val="00B050"/>
                </a:solidFill>
              </a:rPr>
              <a:t>4 Clone tags </a:t>
            </a:r>
            <a:endParaRPr lang="zh-CN" altLang="en-US" sz="2400" dirty="0">
              <a:solidFill>
                <a:srgbClr val="00B050"/>
              </a:solidFill>
            </a:endParaRPr>
          </a:p>
        </p:txBody>
      </p:sp>
    </p:spTree>
    <p:custDataLst>
      <p:tags r:id="rId1"/>
    </p:custDataLst>
    <p:extLst>
      <p:ext uri="{BB962C8B-B14F-4D97-AF65-F5344CB8AC3E}">
        <p14:creationId xmlns:p14="http://schemas.microsoft.com/office/powerpoint/2010/main" val="331141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70C0"/>
                </a:solidFill>
                <a:latin typeface="Calibri" panose="020F0502020204030204"/>
                <a:ea typeface="等线" panose="02010600030101010101" pitchFamily="2" charset="-122"/>
              </a:rPr>
              <a:t>Density-Based Clustering Algorithm</a:t>
            </a:r>
            <a:endParaRPr lang="en-US" altLang="zh-CN" sz="3600" b="1" dirty="0">
              <a:solidFill>
                <a:srgbClr val="0070C0"/>
              </a:solidFill>
              <a:latin typeface="Calibri" panose="020F0502020204030204"/>
              <a:ea typeface="等线" panose="02010600030101010101" pitchFamily="2" charset="-122"/>
            </a:endParaRPr>
          </a:p>
        </p:txBody>
      </p:sp>
      <p:grpSp>
        <p:nvGrpSpPr>
          <p:cNvPr id="27" name="组合 26"/>
          <p:cNvGrpSpPr/>
          <p:nvPr/>
        </p:nvGrpSpPr>
        <p:grpSpPr>
          <a:xfrm>
            <a:off x="4858454" y="2165837"/>
            <a:ext cx="2605924" cy="2504908"/>
            <a:chOff x="4669478" y="1720829"/>
            <a:chExt cx="2605924" cy="2504908"/>
          </a:xfrm>
        </p:grpSpPr>
        <p:grpSp>
          <p:nvGrpSpPr>
            <p:cNvPr id="12" name="组合 11"/>
            <p:cNvGrpSpPr/>
            <p:nvPr/>
          </p:nvGrpSpPr>
          <p:grpSpPr>
            <a:xfrm>
              <a:off x="4803030" y="1720829"/>
              <a:ext cx="2472372" cy="1903491"/>
              <a:chOff x="4642044" y="1850701"/>
              <a:chExt cx="2472372" cy="1903491"/>
            </a:xfrm>
          </p:grpSpPr>
          <p:grpSp>
            <p:nvGrpSpPr>
              <p:cNvPr id="4" name="组合 3"/>
              <p:cNvGrpSpPr/>
              <p:nvPr/>
            </p:nvGrpSpPr>
            <p:grpSpPr>
              <a:xfrm>
                <a:off x="4680968" y="1850701"/>
                <a:ext cx="2433448" cy="1276280"/>
                <a:chOff x="4661650" y="1524874"/>
                <a:chExt cx="2433448" cy="1276280"/>
              </a:xfrm>
            </p:grpSpPr>
            <p:pic>
              <p:nvPicPr>
                <p:cNvPr id="14" name="图片 13"/>
                <p:cNvPicPr>
                  <a:picLocks noChangeAspect="1"/>
                </p:cNvPicPr>
                <p:nvPr/>
              </p:nvPicPr>
              <p:blipFill>
                <a:blip r:embed="rId4"/>
                <a:stretch>
                  <a:fillRect/>
                </a:stretch>
              </p:blipFill>
              <p:spPr>
                <a:xfrm>
                  <a:off x="4661650" y="1524874"/>
                  <a:ext cx="1637621" cy="580350"/>
                </a:xfrm>
                <a:prstGeom prst="rect">
                  <a:avLst/>
                </a:prstGeom>
              </p:spPr>
            </p:pic>
            <p:pic>
              <p:nvPicPr>
                <p:cNvPr id="15" name="图片 14"/>
                <p:cNvPicPr>
                  <a:picLocks noChangeAspect="1"/>
                </p:cNvPicPr>
                <p:nvPr/>
              </p:nvPicPr>
              <p:blipFill>
                <a:blip r:embed="rId5"/>
                <a:stretch>
                  <a:fillRect/>
                </a:stretch>
              </p:blipFill>
              <p:spPr>
                <a:xfrm>
                  <a:off x="4661651" y="2187765"/>
                  <a:ext cx="2433447" cy="613389"/>
                </a:xfrm>
                <a:prstGeom prst="rect">
                  <a:avLst/>
                </a:prstGeom>
              </p:spPr>
            </p:pic>
          </p:grpSp>
          <p:pic>
            <p:nvPicPr>
              <p:cNvPr id="5" name="图片 4"/>
              <p:cNvPicPr>
                <a:picLocks noChangeAspect="1"/>
              </p:cNvPicPr>
              <p:nvPr/>
            </p:nvPicPr>
            <p:blipFill>
              <a:blip r:embed="rId6"/>
              <a:stretch>
                <a:fillRect/>
              </a:stretch>
            </p:blipFill>
            <p:spPr>
              <a:xfrm>
                <a:off x="4642044" y="3209522"/>
                <a:ext cx="1576677" cy="544670"/>
              </a:xfrm>
              <a:prstGeom prst="rect">
                <a:avLst/>
              </a:prstGeom>
            </p:spPr>
          </p:pic>
        </p:grpSp>
        <p:pic>
          <p:nvPicPr>
            <p:cNvPr id="26" name="图片 25"/>
            <p:cNvPicPr>
              <a:picLocks noChangeAspect="1"/>
            </p:cNvPicPr>
            <p:nvPr/>
          </p:nvPicPr>
          <p:blipFill>
            <a:blip r:embed="rId7"/>
            <a:stretch>
              <a:fillRect/>
            </a:stretch>
          </p:blipFill>
          <p:spPr>
            <a:xfrm>
              <a:off x="4669478" y="3706861"/>
              <a:ext cx="1304602" cy="518876"/>
            </a:xfrm>
            <a:prstGeom prst="rect">
              <a:avLst/>
            </a:prstGeom>
          </p:spPr>
        </p:pic>
      </p:grpSp>
      <p:grpSp>
        <p:nvGrpSpPr>
          <p:cNvPr id="35" name="组合 34"/>
          <p:cNvGrpSpPr/>
          <p:nvPr/>
        </p:nvGrpSpPr>
        <p:grpSpPr>
          <a:xfrm>
            <a:off x="700620" y="1978070"/>
            <a:ext cx="3731172" cy="2692675"/>
            <a:chOff x="1009677" y="1353363"/>
            <a:chExt cx="3340941" cy="2270957"/>
          </a:xfrm>
        </p:grpSpPr>
        <p:pic>
          <p:nvPicPr>
            <p:cNvPr id="3" name="图片 2"/>
            <p:cNvPicPr>
              <a:picLocks noChangeAspect="1"/>
            </p:cNvPicPr>
            <p:nvPr/>
          </p:nvPicPr>
          <p:blipFill>
            <a:blip r:embed="rId8"/>
            <a:stretch>
              <a:fillRect/>
            </a:stretch>
          </p:blipFill>
          <p:spPr>
            <a:xfrm>
              <a:off x="1028010" y="1353363"/>
              <a:ext cx="3322608" cy="2270957"/>
            </a:xfrm>
            <a:prstGeom prst="rect">
              <a:avLst/>
            </a:prstGeom>
          </p:spPr>
        </p:pic>
        <p:cxnSp>
          <p:nvCxnSpPr>
            <p:cNvPr id="16" name="直接箭头连接符 15"/>
            <p:cNvCxnSpPr/>
            <p:nvPr/>
          </p:nvCxnSpPr>
          <p:spPr>
            <a:xfrm>
              <a:off x="1325880" y="2225040"/>
              <a:ext cx="384810" cy="186690"/>
            </a:xfrm>
            <a:prstGeom prst="straightConnector1">
              <a:avLst/>
            </a:prstGeom>
            <a:ln>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090416" y="2971800"/>
              <a:ext cx="65" cy="276999"/>
            </a:xfrm>
            <a:prstGeom prst="rect">
              <a:avLst/>
            </a:prstGeom>
            <a:noFill/>
          </p:spPr>
          <p:txBody>
            <a:bodyPr wrap="none" lIns="0" tIns="0" rIns="0" bIns="0" rtlCol="0">
              <a:spAutoFit/>
            </a:bodyPr>
            <a:lstStyle/>
            <a:p>
              <a:endParaRPr lang="zh-CN" altLang="en-US" dirty="0"/>
            </a:p>
          </p:txBody>
        </p:sp>
        <p:pic>
          <p:nvPicPr>
            <p:cNvPr id="33" name="图片 32"/>
            <p:cNvPicPr>
              <a:picLocks noChangeAspect="1"/>
            </p:cNvPicPr>
            <p:nvPr/>
          </p:nvPicPr>
          <p:blipFill>
            <a:blip r:embed="rId9"/>
            <a:stretch>
              <a:fillRect/>
            </a:stretch>
          </p:blipFill>
          <p:spPr>
            <a:xfrm>
              <a:off x="1009677" y="2168859"/>
              <a:ext cx="263384" cy="176961"/>
            </a:xfrm>
            <a:prstGeom prst="rect">
              <a:avLst/>
            </a:prstGeom>
            <a:solidFill>
              <a:schemeClr val="bg1">
                <a:alpha val="0"/>
              </a:schemeClr>
            </a:solidFill>
          </p:spPr>
        </p:pic>
      </p:grpSp>
      <p:sp>
        <p:nvSpPr>
          <p:cNvPr id="2" name="矩形 1"/>
          <p:cNvSpPr/>
          <p:nvPr/>
        </p:nvSpPr>
        <p:spPr>
          <a:xfrm>
            <a:off x="1077112" y="5064170"/>
            <a:ext cx="1617961" cy="472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r>
              <a:rPr lang="en-US" altLang="zh-CN" dirty="0" smtClean="0"/>
              <a:t>ensity</a:t>
            </a:r>
            <a:endParaRPr lang="zh-CN" altLang="en-US" dirty="0"/>
          </a:p>
        </p:txBody>
      </p:sp>
      <p:sp>
        <p:nvSpPr>
          <p:cNvPr id="9" name="图文框 8"/>
          <p:cNvSpPr/>
          <p:nvPr/>
        </p:nvSpPr>
        <p:spPr>
          <a:xfrm>
            <a:off x="4850839" y="2062895"/>
            <a:ext cx="2793630" cy="1358821"/>
          </a:xfrm>
          <a:prstGeom prst="frame">
            <a:avLst>
              <a:gd name="adj1" fmla="val 1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163216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70C0"/>
                </a:solidFill>
                <a:latin typeface="Calibri" panose="020F0502020204030204"/>
                <a:ea typeface="等线" panose="02010600030101010101" pitchFamily="2" charset="-122"/>
              </a:rPr>
              <a:t>Density-Based Clustering Algorithm</a:t>
            </a:r>
            <a:endParaRPr lang="en-US" altLang="zh-CN" sz="3600" b="1" dirty="0">
              <a:solidFill>
                <a:srgbClr val="0070C0"/>
              </a:solidFill>
              <a:latin typeface="Calibri" panose="020F0502020204030204"/>
              <a:ea typeface="等线" panose="02010600030101010101" pitchFamily="2" charset="-122"/>
            </a:endParaRPr>
          </a:p>
        </p:txBody>
      </p:sp>
      <p:grpSp>
        <p:nvGrpSpPr>
          <p:cNvPr id="27" name="组合 26"/>
          <p:cNvGrpSpPr/>
          <p:nvPr/>
        </p:nvGrpSpPr>
        <p:grpSpPr>
          <a:xfrm>
            <a:off x="4858454" y="2165837"/>
            <a:ext cx="2605924" cy="2504908"/>
            <a:chOff x="4669478" y="1720829"/>
            <a:chExt cx="2605924" cy="2504908"/>
          </a:xfrm>
        </p:grpSpPr>
        <p:grpSp>
          <p:nvGrpSpPr>
            <p:cNvPr id="12" name="组合 11"/>
            <p:cNvGrpSpPr/>
            <p:nvPr/>
          </p:nvGrpSpPr>
          <p:grpSpPr>
            <a:xfrm>
              <a:off x="4803030" y="1720829"/>
              <a:ext cx="2472372" cy="1903491"/>
              <a:chOff x="4642044" y="1850701"/>
              <a:chExt cx="2472372" cy="1903491"/>
            </a:xfrm>
          </p:grpSpPr>
          <p:grpSp>
            <p:nvGrpSpPr>
              <p:cNvPr id="4" name="组合 3"/>
              <p:cNvGrpSpPr/>
              <p:nvPr/>
            </p:nvGrpSpPr>
            <p:grpSpPr>
              <a:xfrm>
                <a:off x="4680968" y="1850701"/>
                <a:ext cx="2433448" cy="1276280"/>
                <a:chOff x="4661650" y="1524874"/>
                <a:chExt cx="2433448" cy="1276280"/>
              </a:xfrm>
            </p:grpSpPr>
            <p:pic>
              <p:nvPicPr>
                <p:cNvPr id="14" name="图片 13"/>
                <p:cNvPicPr>
                  <a:picLocks noChangeAspect="1"/>
                </p:cNvPicPr>
                <p:nvPr/>
              </p:nvPicPr>
              <p:blipFill>
                <a:blip r:embed="rId4"/>
                <a:stretch>
                  <a:fillRect/>
                </a:stretch>
              </p:blipFill>
              <p:spPr>
                <a:xfrm>
                  <a:off x="4661650" y="1524874"/>
                  <a:ext cx="1637621" cy="580350"/>
                </a:xfrm>
                <a:prstGeom prst="rect">
                  <a:avLst/>
                </a:prstGeom>
              </p:spPr>
            </p:pic>
            <p:pic>
              <p:nvPicPr>
                <p:cNvPr id="15" name="图片 14"/>
                <p:cNvPicPr>
                  <a:picLocks noChangeAspect="1"/>
                </p:cNvPicPr>
                <p:nvPr/>
              </p:nvPicPr>
              <p:blipFill>
                <a:blip r:embed="rId5"/>
                <a:stretch>
                  <a:fillRect/>
                </a:stretch>
              </p:blipFill>
              <p:spPr>
                <a:xfrm>
                  <a:off x="4661651" y="2187765"/>
                  <a:ext cx="2433447" cy="613389"/>
                </a:xfrm>
                <a:prstGeom prst="rect">
                  <a:avLst/>
                </a:prstGeom>
              </p:spPr>
            </p:pic>
          </p:grpSp>
          <p:pic>
            <p:nvPicPr>
              <p:cNvPr id="5" name="图片 4"/>
              <p:cNvPicPr>
                <a:picLocks noChangeAspect="1"/>
              </p:cNvPicPr>
              <p:nvPr/>
            </p:nvPicPr>
            <p:blipFill>
              <a:blip r:embed="rId6"/>
              <a:stretch>
                <a:fillRect/>
              </a:stretch>
            </p:blipFill>
            <p:spPr>
              <a:xfrm>
                <a:off x="4642044" y="3209522"/>
                <a:ext cx="1576677" cy="544670"/>
              </a:xfrm>
              <a:prstGeom prst="rect">
                <a:avLst/>
              </a:prstGeom>
            </p:spPr>
          </p:pic>
        </p:grpSp>
        <p:pic>
          <p:nvPicPr>
            <p:cNvPr id="26" name="图片 25"/>
            <p:cNvPicPr>
              <a:picLocks noChangeAspect="1"/>
            </p:cNvPicPr>
            <p:nvPr/>
          </p:nvPicPr>
          <p:blipFill>
            <a:blip r:embed="rId7"/>
            <a:stretch>
              <a:fillRect/>
            </a:stretch>
          </p:blipFill>
          <p:spPr>
            <a:xfrm>
              <a:off x="4669478" y="3706861"/>
              <a:ext cx="1304602" cy="518876"/>
            </a:xfrm>
            <a:prstGeom prst="rect">
              <a:avLst/>
            </a:prstGeom>
          </p:spPr>
        </p:pic>
      </p:grpSp>
      <p:grpSp>
        <p:nvGrpSpPr>
          <p:cNvPr id="35" name="组合 34"/>
          <p:cNvGrpSpPr/>
          <p:nvPr/>
        </p:nvGrpSpPr>
        <p:grpSpPr>
          <a:xfrm>
            <a:off x="700620" y="1978070"/>
            <a:ext cx="3731172" cy="2692675"/>
            <a:chOff x="1009677" y="1353363"/>
            <a:chExt cx="3340941" cy="2270957"/>
          </a:xfrm>
        </p:grpSpPr>
        <p:pic>
          <p:nvPicPr>
            <p:cNvPr id="3" name="图片 2"/>
            <p:cNvPicPr>
              <a:picLocks noChangeAspect="1"/>
            </p:cNvPicPr>
            <p:nvPr/>
          </p:nvPicPr>
          <p:blipFill>
            <a:blip r:embed="rId8"/>
            <a:stretch>
              <a:fillRect/>
            </a:stretch>
          </p:blipFill>
          <p:spPr>
            <a:xfrm>
              <a:off x="1028010" y="1353363"/>
              <a:ext cx="3322608" cy="2270957"/>
            </a:xfrm>
            <a:prstGeom prst="rect">
              <a:avLst/>
            </a:prstGeom>
          </p:spPr>
        </p:pic>
        <p:cxnSp>
          <p:nvCxnSpPr>
            <p:cNvPr id="16" name="直接箭头连接符 15"/>
            <p:cNvCxnSpPr/>
            <p:nvPr/>
          </p:nvCxnSpPr>
          <p:spPr>
            <a:xfrm>
              <a:off x="1325880" y="2225040"/>
              <a:ext cx="384810" cy="186690"/>
            </a:xfrm>
            <a:prstGeom prst="straightConnector1">
              <a:avLst/>
            </a:prstGeom>
            <a:ln>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090416" y="2971800"/>
              <a:ext cx="65" cy="276999"/>
            </a:xfrm>
            <a:prstGeom prst="rect">
              <a:avLst/>
            </a:prstGeom>
            <a:noFill/>
          </p:spPr>
          <p:txBody>
            <a:bodyPr wrap="none" lIns="0" tIns="0" rIns="0" bIns="0" rtlCol="0">
              <a:spAutoFit/>
            </a:bodyPr>
            <a:lstStyle/>
            <a:p>
              <a:endParaRPr lang="zh-CN" altLang="en-US" dirty="0"/>
            </a:p>
          </p:txBody>
        </p:sp>
        <p:pic>
          <p:nvPicPr>
            <p:cNvPr id="33" name="图片 32"/>
            <p:cNvPicPr>
              <a:picLocks noChangeAspect="1"/>
            </p:cNvPicPr>
            <p:nvPr/>
          </p:nvPicPr>
          <p:blipFill>
            <a:blip r:embed="rId9"/>
            <a:stretch>
              <a:fillRect/>
            </a:stretch>
          </p:blipFill>
          <p:spPr>
            <a:xfrm>
              <a:off x="1009677" y="2168859"/>
              <a:ext cx="263384" cy="176961"/>
            </a:xfrm>
            <a:prstGeom prst="rect">
              <a:avLst/>
            </a:prstGeom>
            <a:solidFill>
              <a:schemeClr val="bg1">
                <a:alpha val="0"/>
              </a:schemeClr>
            </a:solidFill>
          </p:spPr>
        </p:pic>
      </p:grpSp>
      <p:sp>
        <p:nvSpPr>
          <p:cNvPr id="2" name="矩形 1"/>
          <p:cNvSpPr/>
          <p:nvPr/>
        </p:nvSpPr>
        <p:spPr>
          <a:xfrm>
            <a:off x="1077112" y="5064170"/>
            <a:ext cx="1617961" cy="472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r>
              <a:rPr lang="en-US" altLang="zh-CN" dirty="0" smtClean="0"/>
              <a:t>ensity</a:t>
            </a:r>
            <a:endParaRPr lang="zh-CN" altLang="en-US" dirty="0"/>
          </a:p>
        </p:txBody>
      </p:sp>
      <p:sp>
        <p:nvSpPr>
          <p:cNvPr id="19" name="矩形 18"/>
          <p:cNvSpPr/>
          <p:nvPr/>
        </p:nvSpPr>
        <p:spPr>
          <a:xfrm>
            <a:off x="3570685" y="5064170"/>
            <a:ext cx="1617961" cy="4725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Distance</a:t>
            </a:r>
            <a:endParaRPr lang="zh-CN" altLang="en-US" dirty="0"/>
          </a:p>
        </p:txBody>
      </p:sp>
      <p:sp>
        <p:nvSpPr>
          <p:cNvPr id="6" name="燕尾形箭头 5"/>
          <p:cNvSpPr/>
          <p:nvPr/>
        </p:nvSpPr>
        <p:spPr>
          <a:xfrm>
            <a:off x="2916310" y="5150156"/>
            <a:ext cx="433137" cy="300531"/>
          </a:xfrm>
          <a:prstGeom prst="notchedRightArrow">
            <a:avLst/>
          </a:prstGeom>
          <a:gradFill flip="none" rotWithShape="1">
            <a:gsLst>
              <a:gs pos="29000">
                <a:schemeClr val="accent1"/>
              </a:gs>
              <a:gs pos="71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图文框 20"/>
          <p:cNvSpPr/>
          <p:nvPr/>
        </p:nvSpPr>
        <p:spPr>
          <a:xfrm>
            <a:off x="4764454" y="3524658"/>
            <a:ext cx="2793630" cy="564399"/>
          </a:xfrm>
          <a:prstGeom prst="frame">
            <a:avLst>
              <a:gd name="adj1" fmla="val 187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91166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925" y="834784"/>
            <a:ext cx="680331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标题 2"/>
          <p:cNvSpPr txBox="1">
            <a:spLocks/>
          </p:cNvSpPr>
          <p:nvPr/>
        </p:nvSpPr>
        <p:spPr>
          <a:xfrm>
            <a:off x="138150" y="89213"/>
            <a:ext cx="8424936" cy="682760"/>
          </a:xfrm>
          <a:prstGeom prst="rect">
            <a:avLst/>
          </a:prstGeom>
          <a:ln>
            <a:miter lim="800000"/>
            <a:headEnd/>
            <a:tailEnd/>
          </a:ln>
          <a:extLst/>
        </p:spPr>
        <p:txBody>
          <a:bodyPr vert="horz" lIns="91440" tIns="45720" rIns="91440" bIns="4572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smtClean="0">
                <a:solidFill>
                  <a:srgbClr val="0070C0"/>
                </a:solidFill>
                <a:latin typeface="Calibri" panose="020F0502020204030204"/>
                <a:ea typeface="等线" panose="02010600030101010101" pitchFamily="2" charset="-122"/>
              </a:rPr>
              <a:t>Density-Based Clustering Algorithm</a:t>
            </a:r>
            <a:endParaRPr lang="en-US" altLang="zh-CN" sz="3600" b="1" dirty="0">
              <a:solidFill>
                <a:srgbClr val="0070C0"/>
              </a:solidFill>
              <a:latin typeface="Calibri" panose="020F0502020204030204"/>
              <a:ea typeface="等线" panose="02010600030101010101" pitchFamily="2" charset="-122"/>
            </a:endParaRPr>
          </a:p>
        </p:txBody>
      </p:sp>
      <p:grpSp>
        <p:nvGrpSpPr>
          <p:cNvPr id="27" name="组合 26"/>
          <p:cNvGrpSpPr/>
          <p:nvPr/>
        </p:nvGrpSpPr>
        <p:grpSpPr>
          <a:xfrm>
            <a:off x="4858454" y="2165837"/>
            <a:ext cx="2605924" cy="2504908"/>
            <a:chOff x="4669478" y="1720829"/>
            <a:chExt cx="2605924" cy="2504908"/>
          </a:xfrm>
        </p:grpSpPr>
        <p:grpSp>
          <p:nvGrpSpPr>
            <p:cNvPr id="12" name="组合 11"/>
            <p:cNvGrpSpPr/>
            <p:nvPr/>
          </p:nvGrpSpPr>
          <p:grpSpPr>
            <a:xfrm>
              <a:off x="4803030" y="1720829"/>
              <a:ext cx="2472372" cy="1903491"/>
              <a:chOff x="4642044" y="1850701"/>
              <a:chExt cx="2472372" cy="1903491"/>
            </a:xfrm>
          </p:grpSpPr>
          <p:grpSp>
            <p:nvGrpSpPr>
              <p:cNvPr id="4" name="组合 3"/>
              <p:cNvGrpSpPr/>
              <p:nvPr/>
            </p:nvGrpSpPr>
            <p:grpSpPr>
              <a:xfrm>
                <a:off x="4680968" y="1850701"/>
                <a:ext cx="2433448" cy="1276280"/>
                <a:chOff x="4661650" y="1524874"/>
                <a:chExt cx="2433448" cy="1276280"/>
              </a:xfrm>
            </p:grpSpPr>
            <p:pic>
              <p:nvPicPr>
                <p:cNvPr id="14" name="图片 13"/>
                <p:cNvPicPr>
                  <a:picLocks noChangeAspect="1"/>
                </p:cNvPicPr>
                <p:nvPr/>
              </p:nvPicPr>
              <p:blipFill>
                <a:blip r:embed="rId4"/>
                <a:stretch>
                  <a:fillRect/>
                </a:stretch>
              </p:blipFill>
              <p:spPr>
                <a:xfrm>
                  <a:off x="4661650" y="1524874"/>
                  <a:ext cx="1637621" cy="580350"/>
                </a:xfrm>
                <a:prstGeom prst="rect">
                  <a:avLst/>
                </a:prstGeom>
              </p:spPr>
            </p:pic>
            <p:pic>
              <p:nvPicPr>
                <p:cNvPr id="15" name="图片 14"/>
                <p:cNvPicPr>
                  <a:picLocks noChangeAspect="1"/>
                </p:cNvPicPr>
                <p:nvPr/>
              </p:nvPicPr>
              <p:blipFill>
                <a:blip r:embed="rId5"/>
                <a:stretch>
                  <a:fillRect/>
                </a:stretch>
              </p:blipFill>
              <p:spPr>
                <a:xfrm>
                  <a:off x="4661651" y="2187765"/>
                  <a:ext cx="2433447" cy="613389"/>
                </a:xfrm>
                <a:prstGeom prst="rect">
                  <a:avLst/>
                </a:prstGeom>
              </p:spPr>
            </p:pic>
          </p:grpSp>
          <p:pic>
            <p:nvPicPr>
              <p:cNvPr id="5" name="图片 4"/>
              <p:cNvPicPr>
                <a:picLocks noChangeAspect="1"/>
              </p:cNvPicPr>
              <p:nvPr/>
            </p:nvPicPr>
            <p:blipFill>
              <a:blip r:embed="rId6"/>
              <a:stretch>
                <a:fillRect/>
              </a:stretch>
            </p:blipFill>
            <p:spPr>
              <a:xfrm>
                <a:off x="4642044" y="3209522"/>
                <a:ext cx="1576677" cy="544670"/>
              </a:xfrm>
              <a:prstGeom prst="rect">
                <a:avLst/>
              </a:prstGeom>
            </p:spPr>
          </p:pic>
        </p:grpSp>
        <p:pic>
          <p:nvPicPr>
            <p:cNvPr id="26" name="图片 25"/>
            <p:cNvPicPr>
              <a:picLocks noChangeAspect="1"/>
            </p:cNvPicPr>
            <p:nvPr/>
          </p:nvPicPr>
          <p:blipFill>
            <a:blip r:embed="rId7"/>
            <a:stretch>
              <a:fillRect/>
            </a:stretch>
          </p:blipFill>
          <p:spPr>
            <a:xfrm>
              <a:off x="4669478" y="3706861"/>
              <a:ext cx="1304602" cy="518876"/>
            </a:xfrm>
            <a:prstGeom prst="rect">
              <a:avLst/>
            </a:prstGeom>
          </p:spPr>
        </p:pic>
      </p:grpSp>
      <p:grpSp>
        <p:nvGrpSpPr>
          <p:cNvPr id="35" name="组合 34"/>
          <p:cNvGrpSpPr/>
          <p:nvPr/>
        </p:nvGrpSpPr>
        <p:grpSpPr>
          <a:xfrm>
            <a:off x="700620" y="1978070"/>
            <a:ext cx="3731172" cy="2692675"/>
            <a:chOff x="1009677" y="1353363"/>
            <a:chExt cx="3340941" cy="2270957"/>
          </a:xfrm>
        </p:grpSpPr>
        <p:pic>
          <p:nvPicPr>
            <p:cNvPr id="3" name="图片 2"/>
            <p:cNvPicPr>
              <a:picLocks noChangeAspect="1"/>
            </p:cNvPicPr>
            <p:nvPr/>
          </p:nvPicPr>
          <p:blipFill>
            <a:blip r:embed="rId8"/>
            <a:stretch>
              <a:fillRect/>
            </a:stretch>
          </p:blipFill>
          <p:spPr>
            <a:xfrm>
              <a:off x="1028010" y="1353363"/>
              <a:ext cx="3322608" cy="2270957"/>
            </a:xfrm>
            <a:prstGeom prst="rect">
              <a:avLst/>
            </a:prstGeom>
          </p:spPr>
        </p:pic>
        <p:cxnSp>
          <p:nvCxnSpPr>
            <p:cNvPr id="16" name="直接箭头连接符 15"/>
            <p:cNvCxnSpPr/>
            <p:nvPr/>
          </p:nvCxnSpPr>
          <p:spPr>
            <a:xfrm>
              <a:off x="1325880" y="2225040"/>
              <a:ext cx="384810" cy="186690"/>
            </a:xfrm>
            <a:prstGeom prst="straightConnector1">
              <a:avLst/>
            </a:prstGeom>
            <a:ln>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090416" y="2971800"/>
              <a:ext cx="65" cy="276999"/>
            </a:xfrm>
            <a:prstGeom prst="rect">
              <a:avLst/>
            </a:prstGeom>
            <a:noFill/>
          </p:spPr>
          <p:txBody>
            <a:bodyPr wrap="none" lIns="0" tIns="0" rIns="0" bIns="0" rtlCol="0">
              <a:spAutoFit/>
            </a:bodyPr>
            <a:lstStyle/>
            <a:p>
              <a:endParaRPr lang="zh-CN" altLang="en-US" dirty="0"/>
            </a:p>
          </p:txBody>
        </p:sp>
        <p:pic>
          <p:nvPicPr>
            <p:cNvPr id="33" name="图片 32"/>
            <p:cNvPicPr>
              <a:picLocks noChangeAspect="1"/>
            </p:cNvPicPr>
            <p:nvPr/>
          </p:nvPicPr>
          <p:blipFill>
            <a:blip r:embed="rId9"/>
            <a:stretch>
              <a:fillRect/>
            </a:stretch>
          </p:blipFill>
          <p:spPr>
            <a:xfrm>
              <a:off x="1009677" y="2168859"/>
              <a:ext cx="263384" cy="176961"/>
            </a:xfrm>
            <a:prstGeom prst="rect">
              <a:avLst/>
            </a:prstGeom>
            <a:solidFill>
              <a:schemeClr val="bg1">
                <a:alpha val="0"/>
              </a:schemeClr>
            </a:solidFill>
          </p:spPr>
        </p:pic>
      </p:grpSp>
      <p:sp>
        <p:nvSpPr>
          <p:cNvPr id="2" name="矩形 1"/>
          <p:cNvSpPr/>
          <p:nvPr/>
        </p:nvSpPr>
        <p:spPr>
          <a:xfrm>
            <a:off x="1077112" y="5064170"/>
            <a:ext cx="1617961" cy="472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Density</a:t>
            </a:r>
            <a:endParaRPr lang="zh-CN" altLang="en-US" dirty="0"/>
          </a:p>
        </p:txBody>
      </p:sp>
      <p:sp>
        <p:nvSpPr>
          <p:cNvPr id="19" name="矩形 18"/>
          <p:cNvSpPr/>
          <p:nvPr/>
        </p:nvSpPr>
        <p:spPr>
          <a:xfrm>
            <a:off x="3570685" y="5064170"/>
            <a:ext cx="1617961" cy="4725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r>
              <a:rPr lang="en-US" altLang="zh-CN" dirty="0" smtClean="0"/>
              <a:t>istance</a:t>
            </a:r>
            <a:endParaRPr lang="zh-CN" altLang="en-US" dirty="0"/>
          </a:p>
        </p:txBody>
      </p:sp>
      <p:sp>
        <p:nvSpPr>
          <p:cNvPr id="20" name="矩形 19"/>
          <p:cNvSpPr/>
          <p:nvPr/>
        </p:nvSpPr>
        <p:spPr>
          <a:xfrm>
            <a:off x="6064259" y="5064170"/>
            <a:ext cx="1617961" cy="4725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a:t>
            </a:r>
            <a:r>
              <a:rPr lang="en-US" altLang="zh-CN" dirty="0" smtClean="0"/>
              <a:t>eight</a:t>
            </a:r>
            <a:endParaRPr lang="zh-CN" altLang="en-US" dirty="0"/>
          </a:p>
        </p:txBody>
      </p:sp>
      <p:sp>
        <p:nvSpPr>
          <p:cNvPr id="6" name="燕尾形箭头 5"/>
          <p:cNvSpPr/>
          <p:nvPr/>
        </p:nvSpPr>
        <p:spPr>
          <a:xfrm>
            <a:off x="2916310" y="5150156"/>
            <a:ext cx="433137" cy="300531"/>
          </a:xfrm>
          <a:prstGeom prst="notchedRightArrow">
            <a:avLst/>
          </a:prstGeom>
          <a:gradFill flip="none" rotWithShape="1">
            <a:gsLst>
              <a:gs pos="29000">
                <a:schemeClr val="accent1"/>
              </a:gs>
              <a:gs pos="71000">
                <a:schemeClr val="accent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燕尾形箭头 21"/>
          <p:cNvSpPr/>
          <p:nvPr/>
        </p:nvSpPr>
        <p:spPr>
          <a:xfrm>
            <a:off x="5416603" y="5150155"/>
            <a:ext cx="433137" cy="300531"/>
          </a:xfrm>
          <a:prstGeom prst="notchedRightArrow">
            <a:avLst/>
          </a:prstGeom>
          <a:gradFill>
            <a:gsLst>
              <a:gs pos="29000">
                <a:schemeClr val="accent2"/>
              </a:gs>
              <a:gs pos="71000">
                <a:srgbClr val="00B05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图文框 20"/>
          <p:cNvSpPr/>
          <p:nvPr/>
        </p:nvSpPr>
        <p:spPr>
          <a:xfrm>
            <a:off x="4767745" y="4151869"/>
            <a:ext cx="2793630" cy="518876"/>
          </a:xfrm>
          <a:prstGeom prst="frame">
            <a:avLst>
              <a:gd name="adj1" fmla="val 187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67545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10.xml><?xml version="1.0" encoding="utf-8"?>
<p:tagLst xmlns:a="http://schemas.openxmlformats.org/drawingml/2006/main" xmlns:r="http://schemas.openxmlformats.org/officeDocument/2006/relationships" xmlns:p="http://schemas.openxmlformats.org/presentationml/2006/main">
  <p:tag name="TIMING" val="|0.1"/>
</p:tagLst>
</file>

<file path=ppt/tags/tag11.xml><?xml version="1.0" encoding="utf-8"?>
<p:tagLst xmlns:a="http://schemas.openxmlformats.org/drawingml/2006/main" xmlns:r="http://schemas.openxmlformats.org/officeDocument/2006/relationships" xmlns:p="http://schemas.openxmlformats.org/presentationml/2006/main">
  <p:tag name="TIMING" val="|0.1"/>
</p:tagLst>
</file>

<file path=ppt/tags/tag12.xml><?xml version="1.0" encoding="utf-8"?>
<p:tagLst xmlns:a="http://schemas.openxmlformats.org/drawingml/2006/main" xmlns:r="http://schemas.openxmlformats.org/officeDocument/2006/relationships" xmlns:p="http://schemas.openxmlformats.org/presentationml/2006/main">
  <p:tag name="TIMING" val="|0.1"/>
</p:tagLst>
</file>

<file path=ppt/tags/tag13.xml><?xml version="1.0" encoding="utf-8"?>
<p:tagLst xmlns:a="http://schemas.openxmlformats.org/drawingml/2006/main" xmlns:r="http://schemas.openxmlformats.org/officeDocument/2006/relationships" xmlns:p="http://schemas.openxmlformats.org/presentationml/2006/main">
  <p:tag name="TIMING" val="|0.1"/>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15.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ags/tag6.xml><?xml version="1.0" encoding="utf-8"?>
<p:tagLst xmlns:a="http://schemas.openxmlformats.org/drawingml/2006/main" xmlns:r="http://schemas.openxmlformats.org/officeDocument/2006/relationships" xmlns:p="http://schemas.openxmlformats.org/presentationml/2006/main">
  <p:tag name="TIMING" val="|0.1"/>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ags/tag8.xml><?xml version="1.0" encoding="utf-8"?>
<p:tagLst xmlns:a="http://schemas.openxmlformats.org/drawingml/2006/main" xmlns:r="http://schemas.openxmlformats.org/officeDocument/2006/relationships" xmlns:p="http://schemas.openxmlformats.org/presentationml/2006/main">
  <p:tag name="TIMING" val="|0.1"/>
</p:tagLst>
</file>

<file path=ppt/tags/tag9.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10662</TotalTime>
  <Words>1265</Words>
  <Application>Microsoft Office PowerPoint</Application>
  <PresentationFormat>全屏显示(4:3)</PresentationFormat>
  <Paragraphs>122</Paragraphs>
  <Slides>19</Slides>
  <Notes>19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EucrosiaUPC</vt:lpstr>
      <vt:lpstr>等线</vt:lpstr>
      <vt:lpstr>等线 Light</vt:lpstr>
      <vt:lpstr>华文细黑</vt:lpstr>
      <vt:lpstr>宋体</vt:lpstr>
      <vt:lpstr>微软雅黑</vt:lpstr>
      <vt:lpstr>Arial</vt:lpstr>
      <vt:lpstr>Calibri</vt:lpstr>
      <vt:lpstr>Calibri Light</vt:lpstr>
      <vt:lpstr>Comic Sans MS</vt:lpstr>
      <vt:lpstr>Impact</vt:lpstr>
      <vt:lpstr>Lucida Handwriting</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 liu</dc:creator>
  <cp:lastModifiedBy>陈 星宇</cp:lastModifiedBy>
  <cp:revision>1130</cp:revision>
  <dcterms:created xsi:type="dcterms:W3CDTF">2016-05-11T12:27:59Z</dcterms:created>
  <dcterms:modified xsi:type="dcterms:W3CDTF">2018-06-13T05:49:34Z</dcterms:modified>
</cp:coreProperties>
</file>