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56" r:id="rId2"/>
    <p:sldId id="273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85" r:id="rId14"/>
    <p:sldId id="286" r:id="rId15"/>
    <p:sldId id="287" r:id="rId16"/>
    <p:sldId id="288" r:id="rId17"/>
    <p:sldId id="289" r:id="rId18"/>
    <p:sldId id="290" r:id="rId19"/>
    <p:sldId id="291" r:id="rId20"/>
    <p:sldId id="293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8" d="100"/>
          <a:sy n="68" d="100"/>
        </p:scale>
        <p:origin x="5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2018/6/13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1">
              <a:rPr lang="zh-CN" altLang="en-US" smtClean="0"/>
              <a:t>2018/6/13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1">
              <a:rPr lang="zh-CN" altLang="en-US" smtClean="0"/>
              <a:t>2018/6/13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1">
              <a:rPr lang="zh-CN" altLang="en-US" smtClean="0"/>
              <a:t>2018/6/13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1">
              <a:rPr lang="zh-CN" altLang="en-US" smtClean="0"/>
              <a:t>2018/6/13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1">
              <a:rPr lang="zh-CN" altLang="en-US" smtClean="0"/>
              <a:t>2018/6/13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1">
              <a:rPr lang="zh-CN" altLang="en-US" smtClean="0"/>
              <a:t>2018/6/13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1">
              <a:rPr lang="zh-CN" altLang="en-US" smtClean="0"/>
              <a:t>2018/6/13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1">
              <a:rPr lang="zh-CN" altLang="en-US" smtClean="0"/>
              <a:t>2018/6/13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1">
              <a:rPr lang="zh-CN" altLang="en-US" smtClean="0"/>
              <a:t>2018/6/13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1">
              <a:rPr lang="zh-CN" altLang="en-US" smtClean="0"/>
              <a:t>2018/6/13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1">
              <a:rPr lang="zh-CN" altLang="en-US" smtClean="0"/>
              <a:t>2018/6/13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1">
              <a:rPr lang="zh-CN" altLang="en-US" smtClean="0"/>
              <a:t>2018/6/13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jpeg"/><Relationship Id="rId7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07085" y="1122680"/>
            <a:ext cx="9860915" cy="2387600"/>
          </a:xfrm>
        </p:spPr>
        <p:txBody>
          <a:bodyPr>
            <a:noAutofit/>
          </a:bodyPr>
          <a:lstStyle/>
          <a:p>
            <a:r>
              <a:rPr lang="en-US" altLang="zh-CN" sz="5400"/>
              <a:t>How Local Information Improves Rendezvous in Cognitive Radio  Networks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355"/>
            <a:ext cx="9144000" cy="3153410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>
                <a:solidFill>
                  <a:schemeClr val="tx1"/>
                </a:solidFill>
              </a:rPr>
              <a:t>Presenter: Yongqin Fu</a:t>
            </a:r>
            <a:endParaRPr lang="en-US" altLang="zh-CN">
              <a:solidFill>
                <a:srgbClr val="FF0000"/>
              </a:solidFill>
            </a:endParaRPr>
          </a:p>
          <a:p>
            <a:r>
              <a:rPr lang="en-US" altLang="zh-CN">
                <a:solidFill>
                  <a:srgbClr val="FF0000"/>
                </a:solidFill>
              </a:rPr>
              <a:t>Yongqin Fu*</a:t>
            </a:r>
            <a:r>
              <a:rPr lang="en-US" altLang="zh-CN" baseline="30000" dirty="0">
                <a:solidFill>
                  <a:srgbClr val="FF0000"/>
                </a:solidFill>
                <a:sym typeface="+mn-ea"/>
              </a:rPr>
              <a:t>†</a:t>
            </a:r>
            <a:r>
              <a:rPr lang="en-US" altLang="zh-CN">
                <a:solidFill>
                  <a:srgbClr val="FF0000"/>
                </a:solidFill>
              </a:rPr>
              <a:t>, Yuexuan Wang*</a:t>
            </a:r>
            <a:r>
              <a:rPr lang="en-US" altLang="zh-CN" baseline="30000" dirty="0">
                <a:solidFill>
                  <a:srgbClr val="FF0000"/>
                </a:solidFill>
                <a:sym typeface="+mn-ea"/>
              </a:rPr>
              <a:t>†</a:t>
            </a:r>
            <a:r>
              <a:rPr lang="en-US" altLang="zh-CN">
                <a:solidFill>
                  <a:srgbClr val="FF0000"/>
                </a:solidFill>
              </a:rPr>
              <a:t>,</a:t>
            </a:r>
            <a:r>
              <a:rPr lang="en-US" altLang="zh-CN">
                <a:solidFill>
                  <a:schemeClr val="tx1"/>
                </a:solidFill>
              </a:rPr>
              <a:t> </a:t>
            </a:r>
            <a:r>
              <a:rPr lang="en-US" altLang="zh-CN">
                <a:solidFill>
                  <a:srgbClr val="0070C0"/>
                </a:solidFill>
              </a:rPr>
              <a:t>Zhaoquan Gu</a:t>
            </a:r>
            <a:r>
              <a:rPr lang="en-US" altLang="zh-CN" baseline="30000" dirty="0">
                <a:solidFill>
                  <a:srgbClr val="0070C0"/>
                </a:solidFill>
                <a:sym typeface="+mn-ea"/>
              </a:rPr>
              <a:t>‡†</a:t>
            </a:r>
            <a:r>
              <a:rPr lang="en-US" altLang="zh-CN">
                <a:solidFill>
                  <a:srgbClr val="0070C0"/>
                </a:solidFill>
              </a:rPr>
              <a:t>, </a:t>
            </a:r>
            <a:r>
              <a:rPr lang="en-US" altLang="zh-CN">
                <a:solidFill>
                  <a:srgbClr val="FF0000"/>
                </a:solidFill>
              </a:rPr>
              <a:t>Xiaolin Zheng*,</a:t>
            </a:r>
          </a:p>
          <a:p>
            <a:r>
              <a:rPr lang="en-US" altLang="zh-CN">
                <a:solidFill>
                  <a:srgbClr val="FF0000"/>
                </a:solidFill>
              </a:rPr>
              <a:t> Tianhao Wei*,</a:t>
            </a:r>
            <a:r>
              <a:rPr lang="en-US" altLang="zh-CN">
                <a:solidFill>
                  <a:schemeClr val="tx1"/>
                </a:solidFill>
              </a:rPr>
              <a:t> </a:t>
            </a:r>
            <a:r>
              <a:rPr lang="en-US" altLang="zh-CN">
                <a:solidFill>
                  <a:srgbClr val="00B050"/>
                </a:solidFill>
              </a:rPr>
              <a:t>Zhen Cao</a:t>
            </a:r>
            <a:r>
              <a:rPr lang="en-US" altLang="zh-CN" baseline="30000" dirty="0">
                <a:solidFill>
                  <a:srgbClr val="00B050"/>
                </a:solidFill>
                <a:sym typeface="+mn-ea"/>
              </a:rPr>
              <a:t>#</a:t>
            </a:r>
            <a:r>
              <a:rPr lang="en-US" altLang="zh-CN">
                <a:solidFill>
                  <a:srgbClr val="FFFF00"/>
                </a:solidFill>
              </a:rPr>
              <a:t>,</a:t>
            </a:r>
            <a:r>
              <a:rPr lang="en-US" altLang="zh-CN">
                <a:solidFill>
                  <a:schemeClr val="tx1"/>
                </a:solidFill>
              </a:rPr>
              <a:t> </a:t>
            </a:r>
            <a:r>
              <a:rPr lang="en-US" altLang="zh-CN">
                <a:solidFill>
                  <a:srgbClr val="7030A0"/>
                </a:solidFill>
              </a:rPr>
              <a:t>Heming Cui</a:t>
            </a:r>
            <a:r>
              <a:rPr lang="en-US" altLang="zh-CN" baseline="30000" dirty="0">
                <a:solidFill>
                  <a:srgbClr val="7030A0"/>
                </a:solidFill>
                <a:sym typeface="+mn-ea"/>
              </a:rPr>
              <a:t>†</a:t>
            </a:r>
            <a:r>
              <a:rPr lang="en-US" altLang="zh-CN">
                <a:solidFill>
                  <a:srgbClr val="7030A0"/>
                </a:solidFill>
              </a:rPr>
              <a:t> and Francis C.M. Lau</a:t>
            </a:r>
            <a:r>
              <a:rPr lang="en-US" altLang="zh-CN" baseline="30000" dirty="0">
                <a:solidFill>
                  <a:srgbClr val="7030A0"/>
                </a:solidFill>
                <a:sym typeface="+mn-ea"/>
              </a:rPr>
              <a:t>†</a:t>
            </a:r>
          </a:p>
          <a:p>
            <a:r>
              <a:rPr lang="en-US" altLang="zh-CN">
                <a:solidFill>
                  <a:srgbClr val="FF0000"/>
                </a:solidFill>
                <a:sym typeface="+mn-ea"/>
              </a:rPr>
              <a:t>*Zhejiang University, Hangzhou, Zhejiang, China</a:t>
            </a:r>
          </a:p>
          <a:p>
            <a:r>
              <a:rPr lang="en-US" altLang="zh-CN" baseline="30000" dirty="0">
                <a:solidFill>
                  <a:srgbClr val="7030A0"/>
                </a:solidFill>
                <a:sym typeface="+mn-ea"/>
              </a:rPr>
              <a:t>†</a:t>
            </a:r>
            <a:r>
              <a:rPr lang="en-US" altLang="zh-CN">
                <a:solidFill>
                  <a:srgbClr val="7030A0"/>
                </a:solidFill>
                <a:sym typeface="+mn-ea"/>
              </a:rPr>
              <a:t>The University of Hong Kong, Hong Kong, China</a:t>
            </a:r>
          </a:p>
          <a:p>
            <a:r>
              <a:rPr lang="en-US" altLang="zh-CN" baseline="30000" dirty="0">
                <a:solidFill>
                  <a:srgbClr val="0070C0"/>
                </a:solidFill>
                <a:sym typeface="+mn-ea"/>
              </a:rPr>
              <a:t>‡</a:t>
            </a:r>
            <a:r>
              <a:rPr lang="en-US" altLang="zh-CN">
                <a:solidFill>
                  <a:srgbClr val="0070C0"/>
                </a:solidFill>
                <a:sym typeface="+mn-ea"/>
              </a:rPr>
              <a:t>Guangzhou University, Guangzhou, Guangdong, China</a:t>
            </a:r>
          </a:p>
          <a:p>
            <a:r>
              <a:rPr lang="en-US" altLang="zh-CN" baseline="30000" dirty="0">
                <a:solidFill>
                  <a:srgbClr val="00B050"/>
                </a:solidFill>
                <a:sym typeface="+mn-ea"/>
              </a:rPr>
              <a:t>#</a:t>
            </a:r>
            <a:r>
              <a:rPr lang="en-US" altLang="zh-CN">
                <a:solidFill>
                  <a:srgbClr val="00B050"/>
                </a:solidFill>
                <a:sym typeface="+mn-ea"/>
              </a:rPr>
              <a:t>Beijing University of Posts and Telecommunications, Beijing, China</a:t>
            </a:r>
            <a:endParaRPr lang="en-US" altLang="zh-CN">
              <a:solidFill>
                <a:srgbClr val="FF0000"/>
              </a:solidFill>
              <a:sym typeface="+mn-ea"/>
            </a:endParaRPr>
          </a:p>
          <a:p>
            <a:r>
              <a:rPr lang="en-US" altLang="zh-CN">
                <a:solidFill>
                  <a:schemeClr val="tx1"/>
                </a:solidFill>
              </a:rPr>
              <a:t>	</a:t>
            </a:r>
          </a:p>
          <a:p>
            <a:endParaRPr lang="en-US" altLang="zh-CN">
              <a:solidFill>
                <a:schemeClr val="tx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23415" cy="837565"/>
          </a:xfrm>
          <a:prstGeom prst="rect">
            <a:avLst/>
          </a:prstGeom>
        </p:spPr>
      </p:pic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806450" y="6175375"/>
            <a:ext cx="3181350" cy="546100"/>
          </a:xfrm>
        </p:spPr>
        <p:txBody>
          <a:bodyPr/>
          <a:lstStyle/>
          <a:p>
            <a:fld id="{D997B5FA-0921-464F-AAE1-844C04324D75}" type="datetime1">
              <a:rPr lang="zh-CN" altLang="en-US" sz="2400" smtClean="0"/>
              <a:t>2018/6/13</a:t>
            </a:fld>
            <a:endParaRPr lang="zh-CN" altLang="en-US" sz="240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z="2400" smtClean="0"/>
              <a:t>1</a:t>
            </a:fld>
            <a:endParaRPr lang="zh-CN" altLang="en-US" sz="2400"/>
          </a:p>
        </p:txBody>
      </p:sp>
      <p:pic>
        <p:nvPicPr>
          <p:cNvPr id="8" name="图片 7" descr="浙大LOGO蓝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4505" y="-9525"/>
            <a:ext cx="2804795" cy="77533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5400">
                <a:sym typeface="+mn-ea"/>
              </a:rPr>
              <a:t>Sequence-Rotating algorithm</a:t>
            </a:r>
            <a:endParaRPr lang="en-US" altLang="zh-CN" sz="540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dirty="0"/>
              <a:t>In subsequence generating phase, for user </a:t>
            </a:r>
            <a:r>
              <a:rPr lang="en-US" altLang="zh-CN" dirty="0" err="1"/>
              <a:t>i</a:t>
            </a:r>
            <a:r>
              <a:rPr lang="en-US" altLang="zh-CN" dirty="0"/>
              <a:t>, a length P subsequence will be generated, where P is the least prime which is not less that the total channel number N. </a:t>
            </a:r>
          </a:p>
          <a:p>
            <a:pPr marL="0" indent="0">
              <a:buNone/>
            </a:pPr>
            <a:r>
              <a:rPr lang="en-US" altLang="zh-CN" dirty="0"/>
              <a:t>In subsequence rotating phase, the subsequence will be rotated to the right according to an already chosen random number c.</a:t>
            </a:r>
          </a:p>
          <a:p>
            <a:pPr marL="0" indent="0">
              <a:buNone/>
            </a:pPr>
            <a:r>
              <a:rPr lang="en-US" altLang="zh-CN" dirty="0"/>
              <a:t>The users hop to channels according to the rotated subsequences.</a:t>
            </a:r>
          </a:p>
          <a:p>
            <a:pPr marL="0" indent="0">
              <a:buNone/>
            </a:pPr>
            <a:r>
              <a:rPr lang="en-US" altLang="zh-CN" dirty="0"/>
              <a:t>An example when V</a:t>
            </a:r>
            <a:r>
              <a:rPr lang="en-US" altLang="zh-CN" sz="1800" dirty="0"/>
              <a:t>i </a:t>
            </a:r>
            <a:r>
              <a:rPr lang="en-US" altLang="zh-CN" dirty="0"/>
              <a:t>= {1, 3, 5, 6} and N = 6, P = 7, c = 1.</a:t>
            </a:r>
          </a:p>
          <a:p>
            <a:pPr marL="0" indent="0">
              <a:buNone/>
            </a:pPr>
            <a:endParaRPr lang="en-US" altLang="zh-CN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z="2400" smtClean="0"/>
              <a:t>10</a:t>
            </a:fld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8830" y="4949825"/>
            <a:ext cx="7625715" cy="1119505"/>
          </a:xfrm>
          <a:prstGeom prst="rect">
            <a:avLst/>
          </a:prstGeom>
        </p:spPr>
      </p:pic>
      <p:pic>
        <p:nvPicPr>
          <p:cNvPr id="8" name="图片 7" descr="浙大LOGO蓝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4505" y="-9525"/>
            <a:ext cx="2804795" cy="77533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5400">
                <a:sym typeface="+mn-ea"/>
              </a:rPr>
              <a:t>Sequence-Rotating algorithm</a:t>
            </a:r>
            <a:endParaRPr lang="en-US" altLang="zh-CN" sz="5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838199" y="1825625"/>
                <a:ext cx="11270943" cy="435133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altLang="zh-CN" dirty="0"/>
                  <a:t>SRR algorithm has an MTTR of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i="1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altLang="zh-CN" dirty="0"/>
                  <a:t>2P timeslots, which is smaller than existing </a:t>
                </a:r>
                <a:r>
                  <a:rPr lang="en-US" altLang="zh-CN" dirty="0">
                    <a:sym typeface="+mn-ea"/>
                  </a:rPr>
                  <a:t>asynchronous anonymous non-oblivious global-sequence-based rendezvous algorithms when the number G of common available channels between two users is less than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i="1" smtClean="0">
                            <a:latin typeface="Cambria Math" panose="02040503050406030204" pitchFamily="18" charset="0"/>
                            <a:sym typeface="+mn-ea"/>
                          </a:rPr>
                        </m:ctrlPr>
                      </m:fPr>
                      <m:num>
                        <m:r>
                          <a:rPr lang="en-US" altLang="zh-CN" b="0" i="1" smtClean="0">
                            <a:latin typeface="Cambria Math" panose="02040503050406030204" pitchFamily="18" charset="0"/>
                            <a:sym typeface="+mn-ea"/>
                          </a:rPr>
                          <m:t>1</m:t>
                        </m:r>
                      </m:num>
                      <m:den>
                        <m:r>
                          <a:rPr lang="en-US" altLang="zh-CN" b="0" i="1" smtClean="0">
                            <a:latin typeface="Cambria Math" panose="02040503050406030204" pitchFamily="18" charset="0"/>
                            <a:sym typeface="+mn-ea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dirty="0"/>
                  <a:t>N.</a:t>
                </a:r>
              </a:p>
              <a:p>
                <a:pPr marL="0" indent="0">
                  <a:buNone/>
                </a:pPr>
                <a:r>
                  <a:rPr lang="en-US" altLang="zh-CN" dirty="0"/>
                  <a:t>Regardless of G, SRR has the lowest MTTR among the same type algorithms.</a:t>
                </a: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825625"/>
                <a:ext cx="11270943" cy="4351338"/>
              </a:xfrm>
              <a:blipFill rotWithShape="1">
                <a:blip r:embed="rId2"/>
                <a:stretch>
                  <a:fillRect l="-1082" t="-22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  <a:endParaRPr lang="zh-CN" altLang="en-US">
                  <a:noFill/>
                </a:endParaRPr>
              </a:p>
            </p:txBody>
          </p:sp>
        </mc:Fallback>
      </mc:AlternateContent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z="2400" smtClean="0"/>
              <a:t>11</a:t>
            </a:fld>
            <a:endParaRPr lang="zh-CN" altLang="en-US" sz="240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158" y="4188725"/>
            <a:ext cx="9352083" cy="1988238"/>
          </a:xfrm>
          <a:prstGeom prst="rect">
            <a:avLst/>
          </a:prstGeom>
        </p:spPr>
      </p:pic>
      <p:pic>
        <p:nvPicPr>
          <p:cNvPr id="8" name="图片 7" descr="浙大LOGO蓝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4505" y="-9525"/>
            <a:ext cx="2804795" cy="77533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4180" y="2908935"/>
            <a:ext cx="6675120" cy="298513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5400" dirty="0"/>
              <a:t>ID-based algorithm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altLang="zh-CN" dirty="0"/>
              <a:t>An asynchronous non-anonymous oblivious local-sequence-based rendezvous algorithm.</a:t>
            </a:r>
          </a:p>
          <a:p>
            <a:pPr marL="0" indent="0">
              <a:buNone/>
            </a:pPr>
            <a:r>
              <a:rPr lang="en-US" altLang="zh-CN" dirty="0"/>
              <a:t>It creates a channel-hopping sequence </a:t>
            </a:r>
          </a:p>
          <a:p>
            <a:pPr marL="0" indent="0">
              <a:buNone/>
            </a:pPr>
            <a:r>
              <a:rPr lang="en-US" altLang="zh-CN" dirty="0"/>
              <a:t>composed of (l +1) subsequences,</a:t>
            </a:r>
          </a:p>
          <a:p>
            <a:pPr marL="0" indent="0">
              <a:buNone/>
            </a:pPr>
            <a:r>
              <a:rPr lang="en-US" altLang="zh-CN" dirty="0"/>
              <a:t> where l is the length of user’s ID.</a:t>
            </a:r>
          </a:p>
          <a:p>
            <a:pPr marL="0" indent="0">
              <a:buNone/>
            </a:pPr>
            <a:r>
              <a:rPr lang="en-US" altLang="zh-CN" dirty="0"/>
              <a:t>There are there kinds of subsequences: </a:t>
            </a:r>
          </a:p>
          <a:p>
            <a:pPr marL="0" indent="0">
              <a:buNone/>
            </a:pPr>
            <a:r>
              <a:rPr lang="en-US" altLang="zh-CN" dirty="0"/>
              <a:t> S</a:t>
            </a:r>
            <a:r>
              <a:rPr lang="en-US" altLang="zh-CN" sz="1800" dirty="0"/>
              <a:t>1</a:t>
            </a:r>
            <a:r>
              <a:rPr lang="en-US" altLang="zh-CN" dirty="0"/>
              <a:t>, S</a:t>
            </a:r>
            <a:r>
              <a:rPr lang="en-US" altLang="zh-CN" sz="1800" dirty="0"/>
              <a:t>2</a:t>
            </a:r>
            <a:r>
              <a:rPr lang="en-US" altLang="zh-CN" dirty="0"/>
              <a:t> and S</a:t>
            </a:r>
            <a:r>
              <a:rPr lang="en-US" altLang="zh-CN" sz="1800" dirty="0"/>
              <a:t>3</a:t>
            </a:r>
            <a:r>
              <a:rPr lang="en-US" altLang="zh-CN" dirty="0"/>
              <a:t>, whose lengths are</a:t>
            </a:r>
          </a:p>
          <a:p>
            <a:pPr marL="0" indent="0">
              <a:buNone/>
            </a:pPr>
            <a:r>
              <a:rPr lang="en-US" altLang="zh-CN" dirty="0"/>
              <a:t> P, P+1, P+2 respectively.</a:t>
            </a:r>
          </a:p>
          <a:p>
            <a:pPr marL="0" indent="0">
              <a:buNone/>
            </a:pPr>
            <a:r>
              <a:rPr lang="en-US" altLang="zh-CN" dirty="0"/>
              <a:t>The whole channel-hopping</a:t>
            </a:r>
          </a:p>
          <a:p>
            <a:pPr marL="0" indent="0">
              <a:buNone/>
            </a:pPr>
            <a:r>
              <a:rPr lang="en-US" altLang="zh-CN" dirty="0"/>
              <a:t> sequence has a period of (l+1).</a:t>
            </a:r>
          </a:p>
          <a:p>
            <a:pPr marL="0" indent="0">
              <a:buNone/>
            </a:pPr>
            <a:endParaRPr lang="en-US" altLang="zh-CN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z="2400" smtClean="0"/>
              <a:t>12</a:t>
            </a:fld>
            <a:endParaRPr lang="zh-CN" altLang="en-US" sz="2400"/>
          </a:p>
        </p:txBody>
      </p:sp>
      <p:pic>
        <p:nvPicPr>
          <p:cNvPr id="6" name="图片 5" descr="浙大LOGO蓝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4505" y="-9525"/>
            <a:ext cx="2804795" cy="77533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5400" dirty="0"/>
              <a:t>ID-based algorithm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dirty="0"/>
              <a:t>IDR algorithm has a lower MTTR than A-HCH-Optimal, A-HCH-</a:t>
            </a:r>
            <a:r>
              <a:rPr lang="el-GR" altLang="zh-CN" dirty="0"/>
              <a:t>η</a:t>
            </a:r>
            <a:r>
              <a:rPr lang="en-US" altLang="zh-CN" sz="1800" dirty="0"/>
              <a:t>1</a:t>
            </a:r>
            <a:r>
              <a:rPr lang="en-US" altLang="zh-CN" dirty="0"/>
              <a:t> and </a:t>
            </a:r>
          </a:p>
          <a:p>
            <a:pPr marL="0" indent="0">
              <a:buNone/>
            </a:pPr>
            <a:r>
              <a:rPr lang="en-US" altLang="zh-CN" dirty="0"/>
              <a:t>A-HCH-</a:t>
            </a:r>
            <a:r>
              <a:rPr lang="el-GR" altLang="zh-CN" dirty="0"/>
              <a:t> η</a:t>
            </a:r>
            <a:r>
              <a:rPr lang="en-US" altLang="zh-CN" sz="1800" dirty="0"/>
              <a:t>2 </a:t>
            </a:r>
            <a:r>
              <a:rPr lang="en-US" altLang="zh-CN" dirty="0"/>
              <a:t>in general.</a:t>
            </a:r>
          </a:p>
          <a:p>
            <a:pPr marL="0" indent="0">
              <a:buNone/>
            </a:pPr>
            <a:r>
              <a:rPr lang="en-US" altLang="zh-CN" dirty="0"/>
              <a:t>IDR algorithm has advantage over CBH in the scenario where the numbers of available channel sets are imbalanced.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z="2400" smtClean="0"/>
              <a:t>13</a:t>
            </a:fld>
            <a:endParaRPr lang="zh-CN" altLang="en-US" sz="240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925" y="3698159"/>
            <a:ext cx="8820150" cy="1866900"/>
          </a:xfrm>
          <a:prstGeom prst="rect">
            <a:avLst/>
          </a:prstGeom>
        </p:spPr>
      </p:pic>
      <p:pic>
        <p:nvPicPr>
          <p:cNvPr id="6" name="图片 5" descr="浙大LOGO蓝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4505" y="-9525"/>
            <a:ext cx="2804795" cy="77533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5400" dirty="0"/>
              <a:t>Channel-Label-based algorithm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dirty="0"/>
              <a:t>An asynchronous anonymous non-oblivious local-channel-based rendezvous algorithm.</a:t>
            </a:r>
          </a:p>
          <a:p>
            <a:pPr marL="0" indent="0">
              <a:buNone/>
            </a:pPr>
            <a:r>
              <a:rPr lang="en-US" altLang="zh-CN" dirty="0"/>
              <a:t>The idea is to randomly choose an available channel and use the binary representation of it as its ID, and utilize the IDR algorithm.</a:t>
            </a:r>
          </a:p>
          <a:p>
            <a:pPr marL="0" indent="0">
              <a:buNone/>
            </a:pPr>
            <a:r>
              <a:rPr lang="en-US" altLang="zh-CN" dirty="0"/>
              <a:t>Considering that two users can choose the same channel, let the users to stay on the chosen channel in the first (l+1)P</a:t>
            </a:r>
            <a:r>
              <a:rPr lang="en-US" altLang="zh-CN" sz="1800" dirty="0"/>
              <a:t>N </a:t>
            </a:r>
            <a:r>
              <a:rPr lang="en-US" altLang="zh-CN" dirty="0"/>
              <a:t>timeslots, which can enable the two users to rendezvous on that channel.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z="2400" smtClean="0"/>
              <a:t>14</a:t>
            </a:fld>
            <a:endParaRPr lang="zh-CN" altLang="en-US" sz="2400"/>
          </a:p>
        </p:txBody>
      </p:sp>
      <p:pic>
        <p:nvPicPr>
          <p:cNvPr id="6" name="图片 5" descr="浙大LOGO蓝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4505" y="-9525"/>
            <a:ext cx="2804795" cy="77533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5400" dirty="0"/>
              <a:t>Channel-Label-based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zh-CN" dirty="0"/>
                  <a:t>CLR algorithm has a smaller MTTR than MTP, though MTP’s MTTR is </a:t>
                </a:r>
              </a:p>
              <a:p>
                <a:pPr marL="0" indent="0">
                  <a:buNone/>
                </a:pPr>
                <a:r>
                  <a:rPr lang="en-US" altLang="zh-CN" dirty="0"/>
                  <a:t>O(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altLang="zh-CN" dirty="0"/>
                          <m:t>max</m:t>
                        </m:r>
                        <m:r>
                          <m:rPr>
                            <m:nor/>
                          </m:rPr>
                          <a:rPr lang="en-US" altLang="zh-CN" dirty="0"/>
                          <m:t>{|</m:t>
                        </m:r>
                        <m:r>
                          <m:rPr>
                            <m:nor/>
                          </m:rPr>
                          <a:rPr lang="en-US" altLang="zh-CN" dirty="0"/>
                          <m:t>Vi</m:t>
                        </m:r>
                        <m:r>
                          <m:rPr>
                            <m:nor/>
                          </m:rPr>
                          <a:rPr lang="en-US" altLang="zh-CN" dirty="0"/>
                          <m:t>|,|</m:t>
                        </m:r>
                        <m:r>
                          <m:rPr>
                            <m:nor/>
                          </m:rPr>
                          <a:rPr lang="en-US" altLang="zh-CN" dirty="0"/>
                          <m:t>Vj</m:t>
                        </m:r>
                        <m:r>
                          <m:rPr>
                            <m:nor/>
                          </m:rPr>
                          <a:rPr lang="en-US" altLang="zh-CN" dirty="0"/>
                          <m:t>|}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CN" dirty="0"/>
                  <a:t>loglog N) order.</a:t>
                </a:r>
              </a:p>
              <a:p>
                <a:pPr marL="0" indent="0">
                  <a:buNone/>
                </a:pPr>
                <a:r>
                  <a:rPr lang="en-US" altLang="zh-CN" dirty="0"/>
                  <a:t>Because its constant coefficient is 64, for MTP to gain advantage over CLR, N needs to be larger than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128</m:t>
                        </m:r>
                      </m:sup>
                    </m:sSup>
                    <m:r>
                      <a:rPr lang="en-US" altLang="zh-CN" b="0" i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</a:rPr>
                      <m:t>which</m:t>
                    </m:r>
                    <m:r>
                      <a:rPr lang="en-US" altLang="zh-CN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</a:rPr>
                      <m:t>is</m:t>
                    </m:r>
                    <m:r>
                      <a:rPr lang="en-US" altLang="zh-CN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</a:rPr>
                      <m:t>impossible</m:t>
                    </m:r>
                    <m:r>
                      <a:rPr lang="en-US" altLang="zh-CN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altLang="zh-CN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217" t="-22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  <a:endParaRPr lang="zh-CN" altLang="en-US">
                  <a:noFill/>
                </a:endParaRPr>
              </a:p>
            </p:txBody>
          </p:sp>
        </mc:Fallback>
      </mc:AlternateContent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z="2400" smtClean="0"/>
              <a:t>15</a:t>
            </a:fld>
            <a:endParaRPr lang="zh-CN" altLang="en-US" sz="240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3312" y="4522802"/>
            <a:ext cx="9112473" cy="1061251"/>
          </a:xfrm>
          <a:prstGeom prst="rect">
            <a:avLst/>
          </a:prstGeom>
        </p:spPr>
      </p:pic>
      <p:pic>
        <p:nvPicPr>
          <p:cNvPr id="6" name="图片 5" descr="浙大LOGO蓝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4505" y="-9525"/>
            <a:ext cx="2804795" cy="77533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5400" dirty="0"/>
              <a:t>Simulation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dirty="0"/>
              <a:t>Comparing SRR with two representative asynchronous anonymous non-oblivious global-sequence-based rendezvous algorithms-EJS,DRDS.</a:t>
            </a:r>
          </a:p>
          <a:p>
            <a:pPr marL="0" indent="0">
              <a:buNone/>
            </a:pPr>
            <a:endParaRPr lang="en-US" altLang="zh-CN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z="2400" smtClean="0"/>
              <a:t>16</a:t>
            </a:fld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628" y="2627789"/>
            <a:ext cx="4943544" cy="328600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411" y="2603354"/>
            <a:ext cx="4943544" cy="3334872"/>
          </a:xfrm>
          <a:prstGeom prst="rect">
            <a:avLst/>
          </a:prstGeom>
        </p:spPr>
      </p:pic>
      <p:pic>
        <p:nvPicPr>
          <p:cNvPr id="9" name="图片 8" descr="浙大LOGO蓝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4505" y="-9525"/>
            <a:ext cx="2804795" cy="77533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5400" dirty="0"/>
              <a:t>Simulation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1740" y="1825625"/>
            <a:ext cx="11797560" cy="4351338"/>
          </a:xfrm>
        </p:spPr>
        <p:txBody>
          <a:bodyPr/>
          <a:lstStyle/>
          <a:p>
            <a:pPr marL="0" indent="0">
              <a:buNone/>
            </a:pPr>
            <a:r>
              <a:rPr lang="en-US" altLang="zh-CN" dirty="0"/>
              <a:t>Comparing IDR with two representative asynchronous non-anonymous oblivious local-sequence-based rendezvous algorithms – A-HCH-</a:t>
            </a:r>
            <a:r>
              <a:rPr lang="el-GR" altLang="zh-CN" dirty="0"/>
              <a:t>η</a:t>
            </a:r>
            <a:r>
              <a:rPr lang="en-US" altLang="zh-CN" sz="1800" dirty="0"/>
              <a:t>1</a:t>
            </a:r>
            <a:r>
              <a:rPr lang="en-US" altLang="zh-CN" dirty="0"/>
              <a:t> and A-HCH- </a:t>
            </a:r>
            <a:r>
              <a:rPr lang="el-GR" altLang="zh-CN" dirty="0"/>
              <a:t>η</a:t>
            </a:r>
            <a:r>
              <a:rPr lang="en-US" altLang="zh-CN" sz="1800" dirty="0"/>
              <a:t>2.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z="2400" smtClean="0"/>
              <a:t>17</a:t>
            </a:fld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014" y="2667967"/>
            <a:ext cx="5461986" cy="363022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914" y="2695388"/>
            <a:ext cx="5454473" cy="3602801"/>
          </a:xfrm>
          <a:prstGeom prst="rect">
            <a:avLst/>
          </a:prstGeom>
        </p:spPr>
      </p:pic>
      <p:pic>
        <p:nvPicPr>
          <p:cNvPr id="9" name="图片 8" descr="浙大LOGO蓝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4505" y="-9525"/>
            <a:ext cx="2804795" cy="77533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5400" dirty="0"/>
              <a:t>Simulation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dirty="0"/>
              <a:t>Comparing CLR with another asynchronous anonymous non-oblivious local-sequence-based rendezvous algorithm – MTP.</a:t>
            </a:r>
          </a:p>
          <a:p>
            <a:pPr marL="0" indent="0">
              <a:buNone/>
            </a:pPr>
            <a:r>
              <a:rPr lang="en-US" altLang="zh-CN" dirty="0"/>
              <a:t> 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z="2400" smtClean="0"/>
              <a:t>18</a:t>
            </a:fld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700120"/>
            <a:ext cx="5529245" cy="361177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444" y="2700120"/>
            <a:ext cx="5557162" cy="3566537"/>
          </a:xfrm>
          <a:prstGeom prst="rect">
            <a:avLst/>
          </a:prstGeom>
        </p:spPr>
      </p:pic>
      <p:pic>
        <p:nvPicPr>
          <p:cNvPr id="9" name="图片 8" descr="浙大LOGO蓝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4505" y="-9525"/>
            <a:ext cx="2804795" cy="77533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5400" dirty="0"/>
              <a:t>Conclusion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altLang="zh-CN" dirty="0"/>
                  <a:t>1. This paper propose Sequence-Rotating Rendezvous (SRR) algorithm    with an MTTR of (</a:t>
                </a:r>
                <a14:m>
                  <m:oMath xmlns:m="http://schemas.openxmlformats.org/officeDocument/2006/math">
                    <m:r>
                      <a:rPr lang="en-US" altLang="zh-CN"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altLang="zh-CN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altLang="zh-CN" dirty="0"/>
                  <a:t>) timeslots;</a:t>
                </a:r>
              </a:p>
              <a:p>
                <a:pPr marL="0" indent="0">
                  <a:buNone/>
                </a:pPr>
                <a:r>
                  <a:rPr lang="en-US" altLang="zh-CN" dirty="0"/>
                  <a:t>2. This paper propose ID-based Rendezvous (IDR) algorithm with an  MTTR of (l + 1)(P</a:t>
                </a:r>
                <a:r>
                  <a:rPr lang="en-US" altLang="zh-CN" sz="1800" dirty="0"/>
                  <a:t>i</a:t>
                </a:r>
                <a:r>
                  <a:rPr lang="en-US" altLang="zh-CN" dirty="0"/>
                  <a:t> + 2)(</a:t>
                </a:r>
                <a:r>
                  <a:rPr lang="en-US" altLang="zh-CN" dirty="0" err="1"/>
                  <a:t>P</a:t>
                </a:r>
                <a:r>
                  <a:rPr lang="en-US" altLang="zh-CN" sz="1800" dirty="0" err="1"/>
                  <a:t>j</a:t>
                </a:r>
                <a:r>
                  <a:rPr lang="en-US" altLang="zh-CN" dirty="0"/>
                  <a:t> + 2) timeslots;</a:t>
                </a:r>
              </a:p>
              <a:p>
                <a:pPr marL="0" indent="0">
                  <a:buNone/>
                </a:pPr>
                <a:r>
                  <a:rPr lang="en-US" altLang="zh-CN" dirty="0"/>
                  <a:t>3. This paper propose Channel-Label-based Rendezvous (CLR) with an   MTTR of ((P</a:t>
                </a:r>
                <a:r>
                  <a:rPr lang="en-US" altLang="zh-CN" sz="1800" dirty="0"/>
                  <a:t>i</a:t>
                </a:r>
                <a:r>
                  <a:rPr lang="en-US" altLang="zh-CN" dirty="0"/>
                  <a:t> + 2)(</a:t>
                </a:r>
                <a:r>
                  <a:rPr lang="en-US" altLang="zh-CN" dirty="0" err="1"/>
                  <a:t>P</a:t>
                </a:r>
                <a:r>
                  <a:rPr lang="en-US" altLang="zh-CN" sz="1800" dirty="0" err="1"/>
                  <a:t>j</a:t>
                </a:r>
                <a:r>
                  <a:rPr lang="en-US" altLang="zh-CN" dirty="0"/>
                  <a:t> + 2) + P</a:t>
                </a:r>
                <a:r>
                  <a:rPr lang="en-US" altLang="zh-CN" sz="1800" dirty="0"/>
                  <a:t>N</a:t>
                </a:r>
                <a:r>
                  <a:rPr lang="en-US" altLang="zh-CN" dirty="0"/>
                  <a:t>) (⌈log</a:t>
                </a:r>
                <a:r>
                  <a:rPr lang="en-US" altLang="zh-CN" sz="1800" dirty="0"/>
                  <a:t>2</a:t>
                </a:r>
                <a:r>
                  <a:rPr lang="en-US" altLang="zh-CN" dirty="0"/>
                  <a:t>N⌉ + 1)) timeslots;</a:t>
                </a:r>
              </a:p>
              <a:p>
                <a:pPr marL="0" indent="0">
                  <a:buNone/>
                </a:pPr>
                <a:r>
                  <a:rPr lang="en-US" altLang="zh-CN" dirty="0"/>
                  <a:t>4. The theoretical MTTRs of SRR, IDR and CLR are less than those of        the state-of-the-art rendezvous algorithms of the corresponding categories respectively in certain scenarios.</a:t>
                </a:r>
              </a:p>
              <a:p>
                <a:pPr marL="0" indent="0">
                  <a:buNone/>
                </a:pPr>
                <a:endParaRPr lang="en-US" altLang="zh-CN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217" t="-2241" r="-12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  <a:endParaRPr lang="zh-CN" altLang="en-US">
                  <a:noFill/>
                </a:endParaRPr>
              </a:p>
            </p:txBody>
          </p:sp>
        </mc:Fallback>
      </mc:AlternateContent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z="2400" smtClean="0"/>
              <a:t>19</a:t>
            </a:fld>
            <a:endParaRPr lang="zh-CN" altLang="en-US" sz="2400"/>
          </a:p>
        </p:txBody>
      </p:sp>
      <p:pic>
        <p:nvPicPr>
          <p:cNvPr id="6" name="图片 5" descr="浙大LOGO蓝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4505" y="-9525"/>
            <a:ext cx="2804795" cy="77533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5400"/>
              <a:t>Background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z="2400" smtClean="0"/>
              <a:t>2</a:t>
            </a:fld>
            <a:endParaRPr lang="zh-CN" altLang="en-US" sz="2400"/>
          </a:p>
        </p:txBody>
      </p:sp>
      <p:sp>
        <p:nvSpPr>
          <p:cNvPr id="8" name="内容占位符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/>
              <a:t>Wireless spectrum resource is limited.</a:t>
            </a:r>
          </a:p>
          <a:p>
            <a:pPr marL="0" indent="0">
              <a:buNone/>
            </a:pPr>
            <a:r>
              <a:rPr lang="en-US" altLang="zh-CN"/>
              <a:t>Most parts of wireless spectrum have been allocated.</a:t>
            </a:r>
          </a:p>
          <a:p>
            <a:pPr marL="0" indent="0">
              <a:buNone/>
            </a:pPr>
            <a:endParaRPr lang="en-US" altLang="zh-CN"/>
          </a:p>
        </p:txBody>
      </p:sp>
      <p:pic>
        <p:nvPicPr>
          <p:cNvPr id="10" name="图片 9" descr="0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802890"/>
            <a:ext cx="6312535" cy="4041140"/>
          </a:xfrm>
          <a:prstGeom prst="rect">
            <a:avLst/>
          </a:prstGeom>
        </p:spPr>
      </p:pic>
      <p:pic>
        <p:nvPicPr>
          <p:cNvPr id="6" name="图片 5" descr="浙大LOGO蓝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4505" y="-9525"/>
            <a:ext cx="2804795" cy="77533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5400" dirty="0"/>
              <a:t>Q&amp;A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z="2400" smtClean="0"/>
              <a:t>20</a:t>
            </a:fld>
            <a:endParaRPr lang="zh-CN" altLang="en-US" sz="2400"/>
          </a:p>
        </p:txBody>
      </p:sp>
      <p:sp>
        <p:nvSpPr>
          <p:cNvPr id="6" name="矩形 5"/>
          <p:cNvSpPr/>
          <p:nvPr/>
        </p:nvSpPr>
        <p:spPr>
          <a:xfrm>
            <a:off x="3863658" y="2967335"/>
            <a:ext cx="446468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7200" b="1" i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Thank you!</a:t>
            </a:r>
            <a:endParaRPr lang="zh-CN" altLang="en-US" sz="7200" b="1" i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4" name="图片 13" descr="浙大LOGO蓝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4505" y="-9525"/>
            <a:ext cx="2804795" cy="775335"/>
          </a:xfrm>
          <a:prstGeom prst="rect">
            <a:avLst/>
          </a:prstGeom>
        </p:spPr>
      </p:pic>
      <p:sp>
        <p:nvSpPr>
          <p:cNvPr id="15" name="内容占位符 1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5400"/>
              <a:t>Background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060315"/>
          </a:xfrm>
        </p:spPr>
        <p:txBody>
          <a:bodyPr/>
          <a:lstStyle/>
          <a:p>
            <a:pPr marL="0" indent="0">
              <a:buNone/>
            </a:pPr>
            <a:r>
              <a:rPr lang="en-US" altLang="zh-CN"/>
              <a:t>Unallocated spectrum are becoming more and more crowded!</a:t>
            </a:r>
          </a:p>
          <a:p>
            <a:pPr marL="0" indent="0">
              <a:buNone/>
            </a:pPr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z="2400" smtClean="0"/>
              <a:t>3</a:t>
            </a:fld>
            <a:endParaRPr lang="zh-CN" altLang="en-US" sz="2400"/>
          </a:p>
        </p:txBody>
      </p:sp>
      <p:pic>
        <p:nvPicPr>
          <p:cNvPr id="6" name="图片 5" descr="wif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740" y="2434590"/>
            <a:ext cx="2900680" cy="1989455"/>
          </a:xfrm>
          <a:prstGeom prst="rect">
            <a:avLst/>
          </a:prstGeom>
        </p:spPr>
      </p:pic>
      <p:pic>
        <p:nvPicPr>
          <p:cNvPr id="8" name="图片 7" descr="UAV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4920" y="4495165"/>
            <a:ext cx="2987675" cy="2154555"/>
          </a:xfrm>
          <a:prstGeom prst="rect">
            <a:avLst/>
          </a:prstGeom>
        </p:spPr>
      </p:pic>
      <p:pic>
        <p:nvPicPr>
          <p:cNvPr id="10" name="图片 9" descr="lapto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8460" y="2413635"/>
            <a:ext cx="3082290" cy="2237740"/>
          </a:xfrm>
          <a:prstGeom prst="rect">
            <a:avLst/>
          </a:prstGeom>
        </p:spPr>
      </p:pic>
      <p:pic>
        <p:nvPicPr>
          <p:cNvPr id="11" name="图片 10" descr="bluetooth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4248785"/>
            <a:ext cx="3164840" cy="2107565"/>
          </a:xfrm>
          <a:prstGeom prst="rect">
            <a:avLst/>
          </a:prstGeom>
        </p:spPr>
      </p:pic>
      <p:pic>
        <p:nvPicPr>
          <p:cNvPr id="13" name="图片 12" descr="cellphon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9080" y="2334895"/>
            <a:ext cx="2459355" cy="2321560"/>
          </a:xfrm>
          <a:prstGeom prst="rect">
            <a:avLst/>
          </a:prstGeom>
        </p:spPr>
      </p:pic>
      <p:pic>
        <p:nvPicPr>
          <p:cNvPr id="9" name="图片 8" descr="浙大LOGO蓝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74505" y="-9525"/>
            <a:ext cx="2804795" cy="7753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95235" y="4368800"/>
            <a:ext cx="1348105" cy="228092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5400"/>
              <a:t>Cognitive Radio Networks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zh-CN"/>
              <a:t>Cognitive Radio Networks (CRNs) have been proposed to alleviate </a:t>
            </a:r>
          </a:p>
          <a:p>
            <a:pPr marL="0" indent="0">
              <a:buNone/>
            </a:pPr>
            <a:r>
              <a:rPr lang="en-US" altLang="zh-CN"/>
              <a:t>the spectrum scarcity problem. </a:t>
            </a:r>
          </a:p>
          <a:p>
            <a:pPr marL="0" indent="0">
              <a:buNone/>
            </a:pPr>
            <a:r>
              <a:rPr lang="en-US" altLang="zh-CN"/>
              <a:t>Spectrums are divided into channels.</a:t>
            </a:r>
          </a:p>
          <a:p>
            <a:pPr marL="0" indent="0">
              <a:buNone/>
            </a:pPr>
            <a:endParaRPr lang="en-US" altLang="zh-CN"/>
          </a:p>
          <a:p>
            <a:pPr marL="0" indent="0">
              <a:buNone/>
            </a:pPr>
            <a:r>
              <a:rPr lang="en-US" altLang="zh-CN"/>
              <a:t>Users   </a:t>
            </a:r>
          </a:p>
          <a:p>
            <a:pPr marL="0" indent="0">
              <a:buNone/>
            </a:pPr>
            <a:endParaRPr lang="en-US" altLang="zh-CN"/>
          </a:p>
          <a:p>
            <a:pPr marL="0" indent="0">
              <a:buNone/>
            </a:pPr>
            <a:r>
              <a:rPr lang="en-US" altLang="zh-CN"/>
              <a:t>PUs have the priority to use licensed channels over SUs.</a:t>
            </a:r>
          </a:p>
          <a:p>
            <a:pPr marL="0" indent="0">
              <a:buNone/>
            </a:pPr>
            <a:r>
              <a:rPr lang="en-US" altLang="zh-CN"/>
              <a:t>CRNs enable SUs to use licensed channels when they are not being used by PUs.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z="2400" smtClean="0"/>
              <a:t>4</a:t>
            </a:fld>
            <a:endParaRPr lang="zh-CN" altLang="en-US" sz="2400"/>
          </a:p>
        </p:txBody>
      </p:sp>
      <p:sp>
        <p:nvSpPr>
          <p:cNvPr id="8" name="左大括号 7"/>
          <p:cNvSpPr/>
          <p:nvPr/>
        </p:nvSpPr>
        <p:spPr>
          <a:xfrm>
            <a:off x="1863725" y="3496945"/>
            <a:ext cx="154305" cy="1009015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2166620" y="3300095"/>
            <a:ext cx="76352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Primary Users (PUs) 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2166620" y="4243705"/>
            <a:ext cx="33502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Secondory Users (SUs)</a:t>
            </a:r>
          </a:p>
        </p:txBody>
      </p:sp>
      <p:pic>
        <p:nvPicPr>
          <p:cNvPr id="11" name="图片 10" descr="浙大LOGO蓝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4505" y="-9525"/>
            <a:ext cx="2804795" cy="77533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5400"/>
              <a:t>Rendezvous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958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dirty="0"/>
              <a:t>Rendezvous is the fundamental process of CRNs.</a:t>
            </a:r>
          </a:p>
          <a:p>
            <a:pPr marL="0" indent="0">
              <a:buNone/>
            </a:pPr>
            <a:r>
              <a:rPr lang="en-US" altLang="zh-CN" dirty="0"/>
              <a:t>Rendezvous aims at finding an available licensed channel for neighboring users to communicate.</a:t>
            </a:r>
          </a:p>
          <a:p>
            <a:pPr marL="0" indent="0">
              <a:buNone/>
            </a:pPr>
            <a:r>
              <a:rPr lang="en-US" altLang="zh-CN" dirty="0"/>
              <a:t>Rendezvous algorithms contains centralized and blind algorithms.</a:t>
            </a:r>
          </a:p>
          <a:p>
            <a:pPr marL="0" indent="0">
              <a:buNone/>
            </a:pPr>
            <a:r>
              <a:rPr lang="en-US" altLang="zh-CN" dirty="0"/>
              <a:t>Existing blind rendezvous algorithms can be divided into:</a:t>
            </a:r>
          </a:p>
          <a:p>
            <a:pPr marL="0" indent="0">
              <a:buNone/>
            </a:pPr>
            <a:r>
              <a:rPr lang="en-US" altLang="zh-CN" dirty="0"/>
              <a:t>1. Synchronous or asynchronous; (global clock)</a:t>
            </a:r>
          </a:p>
          <a:p>
            <a:pPr marL="0" indent="0">
              <a:buNone/>
            </a:pPr>
            <a:r>
              <a:rPr lang="en-US" altLang="zh-CN" dirty="0"/>
              <a:t>2. Anonymous  or non-anonymous; (user ID)</a:t>
            </a:r>
          </a:p>
          <a:p>
            <a:pPr marL="0" indent="0">
              <a:buNone/>
            </a:pPr>
            <a:r>
              <a:rPr lang="en-US" altLang="zh-CN" dirty="0"/>
              <a:t>3. Oblivious or Non-oblivious; (global channel labeling)</a:t>
            </a:r>
          </a:p>
          <a:p>
            <a:pPr marL="0" indent="0">
              <a:buNone/>
            </a:pPr>
            <a:r>
              <a:rPr lang="en-US" altLang="zh-CN" dirty="0"/>
              <a:t>4. Global-sequence-based, local-sequence-based or </a:t>
            </a:r>
            <a:r>
              <a:rPr lang="en-US" altLang="zh-CN" dirty="0" err="1"/>
              <a:t>semilocal</a:t>
            </a:r>
            <a:r>
              <a:rPr lang="en-US" altLang="zh-CN"/>
              <a:t>-sequence-based.</a:t>
            </a:r>
            <a:endParaRPr lang="en-US" altLang="zh-CN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z="2400" smtClean="0"/>
              <a:t>5</a:t>
            </a:fld>
            <a:endParaRPr lang="zh-CN" altLang="en-US" sz="2400"/>
          </a:p>
        </p:txBody>
      </p:sp>
      <p:pic>
        <p:nvPicPr>
          <p:cNvPr id="6" name="图片 5" descr="浙大LOGO蓝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4505" y="-9525"/>
            <a:ext cx="2804795" cy="77533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5400"/>
              <a:t>Motivation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/>
              <a:t>Although there have been many rendezvous algorithms proposed, there still exists room for improving in terms of Maximum Time To Rendezvous (MTTR).</a:t>
            </a:r>
          </a:p>
          <a:p>
            <a:pPr marL="0" indent="0">
              <a:buNone/>
            </a:pPr>
            <a:r>
              <a:rPr lang="en-US" altLang="zh-CN"/>
              <a:t>Hence, we want to design rendezvous algorithms with lower MTTRs.</a:t>
            </a:r>
          </a:p>
          <a:p>
            <a:pPr marL="0" indent="0">
              <a:buNone/>
            </a:pPr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z="2400" smtClean="0"/>
              <a:t>6</a:t>
            </a:fld>
            <a:endParaRPr lang="zh-CN" altLang="en-US" sz="2400"/>
          </a:p>
        </p:txBody>
      </p:sp>
      <p:pic>
        <p:nvPicPr>
          <p:cNvPr id="6" name="图片 5" descr="浙大LOGO蓝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4505" y="-9525"/>
            <a:ext cx="2804795" cy="77533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5400"/>
              <a:t>Problem  Formulation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/>
              <a:t>Denote the whloe set of channels in a CRN as U = {1,2,...,N}.</a:t>
            </a:r>
          </a:p>
          <a:p>
            <a:pPr marL="0" indent="0">
              <a:buNone/>
            </a:pPr>
            <a:r>
              <a:rPr lang="en-US" altLang="zh-CN"/>
              <a:t>User i has an available channel set as V</a:t>
            </a:r>
            <a:r>
              <a:rPr lang="en-US" altLang="zh-CN" sz="1800"/>
              <a:t>i </a:t>
            </a:r>
            <a:r>
              <a:rPr lang="en-US" altLang="zh-CN"/>
              <a:t>= {v</a:t>
            </a:r>
            <a:r>
              <a:rPr lang="en-US" altLang="zh-CN" sz="1800"/>
              <a:t>i1</a:t>
            </a:r>
            <a:r>
              <a:rPr lang="en-US" altLang="zh-CN"/>
              <a:t>, v</a:t>
            </a:r>
            <a:r>
              <a:rPr lang="en-US" altLang="zh-CN" sz="1800"/>
              <a:t>i2</a:t>
            </a:r>
            <a:r>
              <a:rPr lang="en-US" altLang="zh-CN"/>
              <a:t>, ..., v</a:t>
            </a:r>
            <a:r>
              <a:rPr lang="en-US" altLang="zh-CN" sz="1800"/>
              <a:t>im</a:t>
            </a:r>
            <a:r>
              <a:rPr lang="en-US" altLang="zh-CN" sz="1400"/>
              <a:t>i</a:t>
            </a:r>
            <a:r>
              <a:rPr lang="en-US" altLang="zh-CN"/>
              <a:t>}</a:t>
            </a:r>
          </a:p>
          <a:p>
            <a:pPr marL="0" indent="0">
              <a:buNone/>
            </a:pPr>
            <a:r>
              <a:rPr lang="en-US" altLang="zh-CN"/>
              <a:t>Problem 1: Design an asynchronous anonymous non-oblivious global-seuquence-based rendezvous algorithm with a low MTTR. </a:t>
            </a:r>
          </a:p>
          <a:p>
            <a:pPr marL="0" indent="0">
              <a:buNone/>
            </a:pPr>
            <a:r>
              <a:rPr lang="en-US" altLang="zh-CN"/>
              <a:t>Problem 2: Design an asynchronous non-anonymous oblivious local-sequence-based rendezvous algorithm with a low MTTR.</a:t>
            </a:r>
          </a:p>
          <a:p>
            <a:pPr marL="0" indent="0">
              <a:buNone/>
            </a:pPr>
            <a:r>
              <a:rPr lang="en-US" altLang="zh-CN"/>
              <a:t>Problem 3: Design an asynchronous anonymous non-oblivious local-sequence-based rendezvous algorithm with a low MTTR.</a:t>
            </a:r>
          </a:p>
          <a:p>
            <a:pPr marL="0" indent="0">
              <a:buNone/>
            </a:pPr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z="2400" smtClean="0"/>
              <a:t>7</a:t>
            </a:fld>
            <a:endParaRPr lang="zh-CN" altLang="en-US" sz="2400"/>
          </a:p>
        </p:txBody>
      </p:sp>
      <p:pic>
        <p:nvPicPr>
          <p:cNvPr id="6" name="图片 5" descr="浙大LOGO蓝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4505" y="-9525"/>
            <a:ext cx="2804795" cy="77533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5400"/>
              <a:t>Math Basics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/>
              <a:t>An important theorem that we used:</a:t>
            </a:r>
          </a:p>
          <a:p>
            <a:pPr marL="0" indent="0">
              <a:buNone/>
            </a:pPr>
            <a:r>
              <a:rPr lang="en-US" altLang="zh-CN"/>
              <a:t>If m and n are co-prime numbers, then for any integer a, the integers a, a + n, a + 2n, ... , a + (m - 1)n are m distinct numbers under modulo-m arithmetic.</a:t>
            </a:r>
          </a:p>
          <a:p>
            <a:pPr marL="0" indent="0">
              <a:buNone/>
            </a:pPr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z="2400" smtClean="0"/>
              <a:t>8</a:t>
            </a:fld>
            <a:endParaRPr lang="zh-CN" altLang="en-US" sz="2400"/>
          </a:p>
        </p:txBody>
      </p:sp>
      <p:pic>
        <p:nvPicPr>
          <p:cNvPr id="8" name="图片 7" descr="0_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20770"/>
            <a:ext cx="10994390" cy="1795780"/>
          </a:xfrm>
          <a:prstGeom prst="rect">
            <a:avLst/>
          </a:prstGeom>
        </p:spPr>
      </p:pic>
      <p:pic>
        <p:nvPicPr>
          <p:cNvPr id="6" name="图片 5" descr="浙大LOGO蓝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4505" y="-9525"/>
            <a:ext cx="2804795" cy="77533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5400"/>
              <a:t>Sequence-Rotating algorithm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dirty="0"/>
              <a:t>An </a:t>
            </a:r>
            <a:r>
              <a:rPr lang="en-US" altLang="zh-CN" dirty="0">
                <a:sym typeface="+mn-ea"/>
              </a:rPr>
              <a:t>asynchronous anonymous non-oblivious global-sequence-based rendezvous algorithm. </a:t>
            </a:r>
          </a:p>
          <a:p>
            <a:pPr marL="0" indent="0">
              <a:buNone/>
            </a:pPr>
            <a:r>
              <a:rPr lang="en-US" altLang="zh-CN" dirty="0"/>
              <a:t>Contains two phases: subsequence generating and subsequence rotating. 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z="2400" smtClean="0"/>
              <a:t>9</a:t>
            </a:fld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090" y="3562985"/>
            <a:ext cx="4121150" cy="323024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4590" y="3126105"/>
            <a:ext cx="3855085" cy="3731260"/>
          </a:xfrm>
          <a:prstGeom prst="rect">
            <a:avLst/>
          </a:prstGeom>
        </p:spPr>
      </p:pic>
      <p:pic>
        <p:nvPicPr>
          <p:cNvPr id="9" name="图片 8" descr="浙大LOGO蓝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4505" y="-9525"/>
            <a:ext cx="2804795" cy="77533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1042</Words>
  <Application>Microsoft Office PowerPoint</Application>
  <PresentationFormat>宽屏</PresentationFormat>
  <Paragraphs>114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6" baseType="lpstr">
      <vt:lpstr>宋体</vt:lpstr>
      <vt:lpstr>Arial</vt:lpstr>
      <vt:lpstr>Calibri</vt:lpstr>
      <vt:lpstr>Calibri Light</vt:lpstr>
      <vt:lpstr>Cambria Math</vt:lpstr>
      <vt:lpstr>Office 主题</vt:lpstr>
      <vt:lpstr>How Local Information Improves Rendezvous in Cognitive Radio  Networks</vt:lpstr>
      <vt:lpstr>Background</vt:lpstr>
      <vt:lpstr>Background</vt:lpstr>
      <vt:lpstr>Cognitive Radio Networks</vt:lpstr>
      <vt:lpstr>Rendezvous</vt:lpstr>
      <vt:lpstr>Motivation</vt:lpstr>
      <vt:lpstr>Problem  Formulation</vt:lpstr>
      <vt:lpstr>Math Basics</vt:lpstr>
      <vt:lpstr>Sequence-Rotating algorithm</vt:lpstr>
      <vt:lpstr>Sequence-Rotating algorithm</vt:lpstr>
      <vt:lpstr>Sequence-Rotating algorithm</vt:lpstr>
      <vt:lpstr>ID-based algorithm</vt:lpstr>
      <vt:lpstr>ID-based algorithm</vt:lpstr>
      <vt:lpstr>Channel-Label-based algorithm</vt:lpstr>
      <vt:lpstr>Channel-Label-based algorithm</vt:lpstr>
      <vt:lpstr>Simulation</vt:lpstr>
      <vt:lpstr>Simulation</vt:lpstr>
      <vt:lpstr>Simulation</vt:lpstr>
      <vt:lpstr>Conclusion</vt:lpstr>
      <vt:lpstr>Q&amp;A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Local Information Improves Rendezvous in Cognitive Radio  Networks</dc:title>
  <dc:creator>king</dc:creator>
  <cp:lastModifiedBy>Zecheng LI</cp:lastModifiedBy>
  <cp:revision>38</cp:revision>
  <dcterms:created xsi:type="dcterms:W3CDTF">2018-06-08T07:56:00Z</dcterms:created>
  <dcterms:modified xsi:type="dcterms:W3CDTF">2018-06-13T07:18:44Z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2052-10.1.0.7400</vt:lpwstr>
  </property>
</Properties>
</file>